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2404050" cy="43205400"/>
  <p:notesSz cx="6669088" cy="9753600"/>
  <p:defaultTextStyle>
    <a:defPPr>
      <a:defRPr lang="sl-SI"/>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320" y="4410"/>
      </p:cViewPr>
      <p:guideLst>
        <p:guide orient="horz" pos="13608"/>
        <p:guide pos="10206"/>
      </p:guideLst>
    </p:cSldViewPr>
  </p:slideViewPr>
  <p:notesTextViewPr>
    <p:cViewPr>
      <p:scale>
        <a:sx n="100" d="100"/>
        <a:sy n="100" d="100"/>
      </p:scale>
      <p:origin x="0" y="0"/>
    </p:cViewPr>
  </p:notesTextViewPr>
  <p:notesViewPr>
    <p:cSldViewPr>
      <p:cViewPr varScale="1">
        <p:scale>
          <a:sx n="87" d="100"/>
          <a:sy n="87" d="100"/>
        </p:scale>
        <p:origin x="-3774" y="-84"/>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46B927F2-CEE1-4C10-8575-10741A3AAE10}" type="datetimeFigureOut">
              <a:rPr lang="sl-SI" smtClean="0"/>
              <a:t>28.2.2013</a:t>
            </a:fld>
            <a:endParaRPr lang="sl-SI"/>
          </a:p>
        </p:txBody>
      </p:sp>
      <p:sp>
        <p:nvSpPr>
          <p:cNvPr id="4" name="Ograda noge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2D26039A-74BB-4E35-960C-BCF711A494FA}" type="slidenum">
              <a:rPr lang="sl-SI" smtClean="0"/>
              <a:t>‹#›</a:t>
            </a:fld>
            <a:endParaRPr lang="sl-SI"/>
          </a:p>
        </p:txBody>
      </p:sp>
    </p:spTree>
    <p:extLst>
      <p:ext uri="{BB962C8B-B14F-4D97-AF65-F5344CB8AC3E}">
        <p14:creationId xmlns:p14="http://schemas.microsoft.com/office/powerpoint/2010/main" val="14163843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2430304" y="13421680"/>
            <a:ext cx="27543443" cy="9261158"/>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28.2.2013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28.2.2013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23492936" y="1730222"/>
            <a:ext cx="7290911" cy="36864608"/>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1620203" y="1730222"/>
            <a:ext cx="21332666" cy="36864608"/>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28.2.2013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28.2.2013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2559696" y="27763473"/>
            <a:ext cx="27543443" cy="8581073"/>
          </a:xfrm>
        </p:spPr>
        <p:txBody>
          <a:bodyPr anchor="t"/>
          <a:lstStyle>
            <a:lvl1pPr algn="l">
              <a:defRPr sz="189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EC69A59C-9A0B-40BC-BEF3-75E63AAC039B}" type="datetimeFigureOut">
              <a:rPr lang="sl-SI" smtClean="0"/>
              <a:t>28.2.2013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C69A59C-9A0B-40BC-BEF3-75E63AAC039B}" type="datetimeFigureOut">
              <a:rPr lang="sl-SI" smtClean="0"/>
              <a:t>28.2.2013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sl-SI" smtClean="0"/>
              <a:t>Kliknite, če želite urediti sloge besedila matrice</a:t>
            </a:r>
          </a:p>
        </p:txBody>
      </p:sp>
      <p:sp>
        <p:nvSpPr>
          <p:cNvPr id="4" name="Ograda vsebine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sl-SI" smtClean="0"/>
              <a:t>Kliknite, če želite urediti sloge besedila matrice</a:t>
            </a:r>
          </a:p>
        </p:txBody>
      </p:sp>
      <p:sp>
        <p:nvSpPr>
          <p:cNvPr id="6" name="Ograda vsebine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C69A59C-9A0B-40BC-BEF3-75E63AAC039B}" type="datetimeFigureOut">
              <a:rPr lang="sl-SI" smtClean="0"/>
              <a:t>28.2.2013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EC69A59C-9A0B-40BC-BEF3-75E63AAC039B}" type="datetimeFigureOut">
              <a:rPr lang="sl-SI" smtClean="0"/>
              <a:t>28.2.2013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C69A59C-9A0B-40BC-BEF3-75E63AAC039B}" type="datetimeFigureOut">
              <a:rPr lang="sl-SI" smtClean="0"/>
              <a:t>28.2.2013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620204" y="1720215"/>
            <a:ext cx="10660709" cy="7320915"/>
          </a:xfrm>
        </p:spPr>
        <p:txBody>
          <a:bodyPr anchor="b"/>
          <a:lstStyle>
            <a:lvl1pPr algn="l">
              <a:defRPr sz="9500" b="1"/>
            </a:lvl1pPr>
          </a:lstStyle>
          <a:p>
            <a:r>
              <a:rPr lang="sl-SI" smtClean="0"/>
              <a:t>Kliknite, če želite urediti slog naslova matrice</a:t>
            </a:r>
            <a:endParaRPr lang="sl-SI"/>
          </a:p>
        </p:txBody>
      </p:sp>
      <p:sp>
        <p:nvSpPr>
          <p:cNvPr id="3" name="Ograda vsebine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69A59C-9A0B-40BC-BEF3-75E63AAC039B}" type="datetimeFigureOut">
              <a:rPr lang="sl-SI" smtClean="0"/>
              <a:t>28.2.2013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351421" y="30243780"/>
            <a:ext cx="19442430" cy="3570449"/>
          </a:xfrm>
        </p:spPr>
        <p:txBody>
          <a:bodyPr anchor="b"/>
          <a:lstStyle>
            <a:lvl1pPr algn="l">
              <a:defRPr sz="9500" b="1"/>
            </a:lvl1pPr>
          </a:lstStyle>
          <a:p>
            <a:r>
              <a:rPr lang="sl-SI" smtClean="0"/>
              <a:t>Kliknite, če želite urediti slog naslova matrice</a:t>
            </a:r>
            <a:endParaRPr lang="sl-SI"/>
          </a:p>
        </p:txBody>
      </p:sp>
      <p:sp>
        <p:nvSpPr>
          <p:cNvPr id="3" name="Ograda slike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sl-SI"/>
          </a:p>
        </p:txBody>
      </p:sp>
      <p:sp>
        <p:nvSpPr>
          <p:cNvPr id="4" name="Ograda besedila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69A59C-9A0B-40BC-BEF3-75E63AAC039B}" type="datetimeFigureOut">
              <a:rPr lang="sl-SI" smtClean="0"/>
              <a:t>28.2.2013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EC69A59C-9A0B-40BC-BEF3-75E63AAC039B}" type="datetimeFigureOut">
              <a:rPr lang="sl-SI" smtClean="0"/>
              <a:t>28.2.2013</a:t>
            </a:fld>
            <a:endParaRPr lang="sl-SI"/>
          </a:p>
        </p:txBody>
      </p:sp>
      <p:sp>
        <p:nvSpPr>
          <p:cNvPr id="5" name="Ograda noge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310E4FF0-FB62-447E-B38E-C828BC14EB03}"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sl-SI"/>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648296" y="-431748"/>
            <a:ext cx="30243359" cy="3600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sl-SI" sz="5000" b="1" dirty="0" smtClean="0">
                <a:ln w="11430"/>
                <a:effectLst>
                  <a:outerShdw blurRad="50800" dist="39000" dir="5460000" algn="tl">
                    <a:srgbClr val="000000">
                      <a:alpha val="38000"/>
                    </a:srgbClr>
                  </a:outerShdw>
                </a:effectLst>
              </a:rPr>
              <a:t>VPLIV VARSTVENIH UKREPOV PROTI KORUZNEMU HROŠČU (</a:t>
            </a:r>
            <a:r>
              <a:rPr lang="sl-SI" sz="5000" b="1" i="1" dirty="0" err="1" smtClean="0">
                <a:ln w="11430"/>
                <a:effectLst>
                  <a:outerShdw blurRad="50800" dist="39000" dir="5460000" algn="tl">
                    <a:srgbClr val="000000">
                      <a:alpha val="38000"/>
                    </a:srgbClr>
                  </a:outerShdw>
                </a:effectLst>
              </a:rPr>
              <a:t>Diabrotica</a:t>
            </a:r>
            <a:r>
              <a:rPr lang="sl-SI" sz="5000" b="1" i="1" dirty="0" smtClean="0">
                <a:ln w="11430"/>
                <a:effectLst>
                  <a:outerShdw blurRad="50800" dist="39000" dir="5460000" algn="tl">
                    <a:srgbClr val="000000">
                      <a:alpha val="38000"/>
                    </a:srgbClr>
                  </a:outerShdw>
                </a:effectLst>
              </a:rPr>
              <a:t> </a:t>
            </a:r>
            <a:r>
              <a:rPr lang="sl-SI" sz="5000" b="1" i="1" dirty="0" err="1" smtClean="0">
                <a:ln w="11430"/>
                <a:effectLst>
                  <a:outerShdw blurRad="50800" dist="39000" dir="5460000" algn="tl">
                    <a:srgbClr val="000000">
                      <a:alpha val="38000"/>
                    </a:srgbClr>
                  </a:outerShdw>
                </a:effectLst>
              </a:rPr>
              <a:t>virgifera</a:t>
            </a:r>
            <a:r>
              <a:rPr lang="sl-SI" sz="5000" b="1" i="1" dirty="0" smtClean="0">
                <a:ln w="11430"/>
                <a:effectLst>
                  <a:outerShdw blurRad="50800" dist="39000" dir="5460000" algn="tl">
                    <a:srgbClr val="000000">
                      <a:alpha val="38000"/>
                    </a:srgbClr>
                  </a:outerShdw>
                </a:effectLst>
              </a:rPr>
              <a:t> </a:t>
            </a:r>
            <a:r>
              <a:rPr lang="sl-SI" sz="5000" b="1" i="1" dirty="0" err="1" smtClean="0">
                <a:ln w="11430"/>
                <a:effectLst>
                  <a:outerShdw blurRad="50800" dist="39000" dir="5460000" algn="tl">
                    <a:srgbClr val="000000">
                      <a:alpha val="38000"/>
                    </a:srgbClr>
                  </a:outerShdw>
                </a:effectLst>
              </a:rPr>
              <a:t>virgifera</a:t>
            </a:r>
            <a:r>
              <a:rPr lang="sl-SI" sz="5000" b="1" dirty="0" smtClean="0">
                <a:ln w="11430"/>
                <a:effectLst>
                  <a:outerShdw blurRad="50800" dist="39000" dir="5460000" algn="tl">
                    <a:srgbClr val="000000">
                      <a:alpha val="38000"/>
                    </a:srgbClr>
                  </a:outerShdw>
                </a:effectLst>
              </a:rPr>
              <a:t> </a:t>
            </a:r>
            <a:r>
              <a:rPr lang="sl-SI" sz="5000" b="1" dirty="0" err="1" smtClean="0">
                <a:ln w="11430"/>
                <a:effectLst>
                  <a:outerShdw blurRad="50800" dist="39000" dir="5460000" algn="tl">
                    <a:srgbClr val="000000">
                      <a:alpha val="38000"/>
                    </a:srgbClr>
                  </a:outerShdw>
                </a:effectLst>
              </a:rPr>
              <a:t>LeConte</a:t>
            </a:r>
            <a:r>
              <a:rPr lang="sl-SI" sz="5000" b="1" dirty="0" smtClean="0">
                <a:ln w="11430"/>
                <a:effectLst>
                  <a:outerShdw blurRad="50800" dist="39000" dir="5460000" algn="tl">
                    <a:srgbClr val="000000">
                      <a:alpha val="38000"/>
                    </a:srgbClr>
                  </a:outerShdw>
                </a:effectLst>
              </a:rPr>
              <a:t>) NA GRADACIJO STRUN (</a:t>
            </a:r>
            <a:r>
              <a:rPr lang="sl-SI" sz="5000" b="1" dirty="0" err="1" smtClean="0">
                <a:ln w="11430"/>
                <a:effectLst>
                  <a:outerShdw blurRad="50800" dist="39000" dir="5460000" algn="tl">
                    <a:srgbClr val="000000">
                      <a:alpha val="38000"/>
                    </a:srgbClr>
                  </a:outerShdw>
                </a:effectLst>
              </a:rPr>
              <a:t>Elateridae</a:t>
            </a:r>
            <a:r>
              <a:rPr lang="sl-SI" sz="5000" b="1" dirty="0" smtClean="0">
                <a:ln w="11430"/>
                <a:effectLst>
                  <a:outerShdw blurRad="50800" dist="39000" dir="5460000" algn="tl">
                    <a:srgbClr val="000000">
                      <a:alpha val="38000"/>
                    </a:srgbClr>
                  </a:outerShdw>
                </a:effectLst>
              </a:rPr>
              <a:t>) IN DRUGIH TALNIH ŠKODLJIVIH VRST V PRIDELAVI KORUZE</a:t>
            </a:r>
            <a:endParaRPr lang="sl-SI" sz="5000" b="1" dirty="0">
              <a:ln w="11430"/>
              <a:effectLst>
                <a:outerShdw blurRad="50800" dist="39000" dir="5460000" algn="tl">
                  <a:srgbClr val="000000">
                    <a:alpha val="38000"/>
                  </a:srgbClr>
                </a:outerShdw>
              </a:effectLst>
            </a:endParaRPr>
          </a:p>
        </p:txBody>
      </p:sp>
      <p:sp>
        <p:nvSpPr>
          <p:cNvPr id="3" name="Podnaslov 2"/>
          <p:cNvSpPr>
            <a:spLocks noGrp="1"/>
          </p:cNvSpPr>
          <p:nvPr>
            <p:ph type="subTitle" idx="1"/>
          </p:nvPr>
        </p:nvSpPr>
        <p:spPr>
          <a:xfrm>
            <a:off x="648298" y="3940708"/>
            <a:ext cx="31082460" cy="3467580"/>
          </a:xfrm>
        </p:spPr>
        <p:txBody>
          <a:bodyPr>
            <a:normAutofit fontScale="55000" lnSpcReduction="20000"/>
          </a:bodyPr>
          <a:lstStyle/>
          <a:p>
            <a:pPr algn="just">
              <a:lnSpc>
                <a:spcPct val="120000"/>
              </a:lnSpc>
              <a:spcBef>
                <a:spcPts val="0"/>
              </a:spcBef>
            </a:pPr>
            <a:r>
              <a:rPr lang="sl-SI" sz="5100" dirty="0" smtClean="0">
                <a:solidFill>
                  <a:schemeClr val="tx1"/>
                </a:solidFill>
              </a:rPr>
              <a:t>Koruza spada v Sloveniji že vrsto let med najbolj razširjene poljščine. Pri pridelavi se poljedelci vse pogosteje srečujejo s škodo povzročeno s strani talnih škodljivcev, med katerimi je tudi koruznih hrošč (</a:t>
            </a:r>
            <a:r>
              <a:rPr lang="sl-SI" sz="5100" i="1" dirty="0" err="1" smtClean="0">
                <a:solidFill>
                  <a:schemeClr val="tx1"/>
                </a:solidFill>
              </a:rPr>
              <a:t>Diabrotica</a:t>
            </a:r>
            <a:r>
              <a:rPr lang="sl-SI" sz="5100" i="1" dirty="0" smtClean="0">
                <a:solidFill>
                  <a:schemeClr val="tx1"/>
                </a:solidFill>
              </a:rPr>
              <a:t> </a:t>
            </a:r>
            <a:r>
              <a:rPr lang="sl-SI" sz="5100" i="1" dirty="0" err="1" smtClean="0">
                <a:solidFill>
                  <a:schemeClr val="tx1"/>
                </a:solidFill>
              </a:rPr>
              <a:t>virgifera</a:t>
            </a:r>
            <a:r>
              <a:rPr lang="sl-SI" sz="5100" i="1" dirty="0" smtClean="0">
                <a:solidFill>
                  <a:schemeClr val="tx1"/>
                </a:solidFill>
              </a:rPr>
              <a:t> </a:t>
            </a:r>
            <a:r>
              <a:rPr lang="sl-SI" sz="5100" i="1" dirty="0" err="1" smtClean="0">
                <a:solidFill>
                  <a:schemeClr val="tx1"/>
                </a:solidFill>
              </a:rPr>
              <a:t>virgifera</a:t>
            </a:r>
            <a:r>
              <a:rPr lang="sl-SI" sz="5100" dirty="0" smtClean="0">
                <a:solidFill>
                  <a:schemeClr val="tx1"/>
                </a:solidFill>
              </a:rPr>
              <a:t> </a:t>
            </a:r>
            <a:r>
              <a:rPr lang="sl-SI" sz="5100" dirty="0" err="1" smtClean="0">
                <a:solidFill>
                  <a:schemeClr val="tx1"/>
                </a:solidFill>
              </a:rPr>
              <a:t>LaConte</a:t>
            </a:r>
            <a:r>
              <a:rPr lang="sl-SI" sz="5100" dirty="0" smtClean="0">
                <a:solidFill>
                  <a:schemeClr val="tx1"/>
                </a:solidFill>
              </a:rPr>
              <a:t>). V Sloveniji je bila njegova prisotnost potrjena leta 2003 v Prekmurju, na območju JV Slovenije pa smo prve osebke ulovili leta 2007. Spremljanje pojava odraslih osebkov smo izvajali s pomočjo feromonskih vab, s tedenskimi pregledi v obdobju med mesecema julij in september. Na podlagi dosedanjih spremljanj smo ugotovili, da se gostota populacije koruznega hrošča povečuje. V letu 2011 smo na koruziščih zaznali tudi prvo škodo. Glede na nabor razpoložljivih sredstev za zatiranje koruznega hrošča se je posledično začela pojavljati večja škoda še s strani drugih talnih škodljivih vrst. Izstopajo strune hroščev iz skupine </a:t>
            </a:r>
            <a:r>
              <a:rPr lang="sl-SI" sz="5100" dirty="0" err="1" smtClean="0">
                <a:solidFill>
                  <a:schemeClr val="tx1"/>
                </a:solidFill>
              </a:rPr>
              <a:t>Elateridae</a:t>
            </a:r>
            <a:r>
              <a:rPr lang="sl-SI" sz="5100" dirty="0" smtClean="0">
                <a:solidFill>
                  <a:schemeClr val="tx1"/>
                </a:solidFill>
              </a:rPr>
              <a:t>, ki so na območju JV Slovenije v letu 2012 povzročale škodo v obsegu med 20 do 30%. Zabeležili smo tudi povečane pojave sovk (</a:t>
            </a:r>
            <a:r>
              <a:rPr lang="sl-SI" sz="5100" dirty="0" err="1" smtClean="0">
                <a:solidFill>
                  <a:schemeClr val="tx1"/>
                </a:solidFill>
              </a:rPr>
              <a:t>Noctuidae</a:t>
            </a:r>
            <a:r>
              <a:rPr lang="sl-SI" sz="5100" dirty="0" smtClean="0">
                <a:solidFill>
                  <a:schemeClr val="tx1"/>
                </a:solidFill>
              </a:rPr>
              <a:t>) ter švedske mušice (</a:t>
            </a:r>
            <a:r>
              <a:rPr lang="sl-SI" sz="5100" i="1" dirty="0" err="1" smtClean="0">
                <a:solidFill>
                  <a:schemeClr val="tx1"/>
                </a:solidFill>
              </a:rPr>
              <a:t>Oscinella</a:t>
            </a:r>
            <a:r>
              <a:rPr lang="sl-SI" sz="5100" i="1" dirty="0" smtClean="0">
                <a:solidFill>
                  <a:schemeClr val="tx1"/>
                </a:solidFill>
              </a:rPr>
              <a:t> </a:t>
            </a:r>
            <a:r>
              <a:rPr lang="sl-SI" sz="5100" i="1" dirty="0" err="1" smtClean="0">
                <a:solidFill>
                  <a:schemeClr val="tx1"/>
                </a:solidFill>
              </a:rPr>
              <a:t>frit</a:t>
            </a:r>
            <a:r>
              <a:rPr lang="sl-SI" sz="5100" i="1" dirty="0" smtClean="0">
                <a:solidFill>
                  <a:schemeClr val="tx1"/>
                </a:solidFill>
              </a:rPr>
              <a:t> </a:t>
            </a:r>
            <a:r>
              <a:rPr lang="sl-SI" sz="5100" dirty="0" err="1" smtClean="0">
                <a:solidFill>
                  <a:schemeClr val="tx1"/>
                </a:solidFill>
              </a:rPr>
              <a:t>Linnaeus</a:t>
            </a:r>
            <a:r>
              <a:rPr lang="sl-SI" sz="5100" dirty="0" smtClean="0">
                <a:solidFill>
                  <a:schemeClr val="tx1"/>
                </a:solidFill>
              </a:rPr>
              <a:t>). Vpliv na naraščanje številčnosti talnih škodljivcev vidimo v uporabi </a:t>
            </a:r>
            <a:r>
              <a:rPr lang="sl-SI" sz="5100" dirty="0" err="1" smtClean="0">
                <a:solidFill>
                  <a:schemeClr val="tx1"/>
                </a:solidFill>
              </a:rPr>
              <a:t>netretiranega</a:t>
            </a:r>
            <a:r>
              <a:rPr lang="sl-SI" sz="5100" dirty="0" smtClean="0">
                <a:solidFill>
                  <a:schemeClr val="tx1"/>
                </a:solidFill>
              </a:rPr>
              <a:t> semenskega materiala. Dodatna okoliščina pri razvoju talnih škodljivih organizmov in koruze so bile tudi specifične vremenske razmere.</a:t>
            </a:r>
            <a:endParaRPr lang="sl-SI" dirty="0"/>
          </a:p>
        </p:txBody>
      </p:sp>
      <p:sp>
        <p:nvSpPr>
          <p:cNvPr id="10" name="PoljeZBesedilom 9"/>
          <p:cNvSpPr txBox="1"/>
          <p:nvPr/>
        </p:nvSpPr>
        <p:spPr>
          <a:xfrm>
            <a:off x="2208361" y="2448572"/>
            <a:ext cx="28791965" cy="1708160"/>
          </a:xfrm>
          <a:prstGeom prst="rect">
            <a:avLst/>
          </a:prstGeom>
          <a:noFill/>
        </p:spPr>
        <p:txBody>
          <a:bodyPr wrap="square" rtlCol="0">
            <a:spAutoFit/>
          </a:bodyPr>
          <a:lstStyle/>
          <a:p>
            <a:pPr algn="ctr"/>
            <a:r>
              <a:rPr lang="sl-SI" sz="3500" b="1" dirty="0"/>
              <a:t>PETERLIN Andreja</a:t>
            </a:r>
            <a:r>
              <a:rPr lang="sl-SI" sz="3500" b="1" baseline="30000" dirty="0"/>
              <a:t>1</a:t>
            </a:r>
            <a:r>
              <a:rPr lang="sl-SI" sz="3500" b="1" dirty="0"/>
              <a:t>, LESKOVŠEK Lucija</a:t>
            </a:r>
            <a:r>
              <a:rPr lang="sl-SI" sz="3500" b="1" baseline="30000" dirty="0"/>
              <a:t>2</a:t>
            </a:r>
            <a:r>
              <a:rPr lang="sl-SI" sz="3500" b="1" dirty="0"/>
              <a:t>, RODIČ Karmen</a:t>
            </a:r>
            <a:r>
              <a:rPr lang="sl-SI" sz="3500" b="1" baseline="30000" dirty="0"/>
              <a:t>1</a:t>
            </a:r>
            <a:r>
              <a:rPr lang="sl-SI" sz="3500" b="1" dirty="0"/>
              <a:t>, BAJEC Domen</a:t>
            </a:r>
            <a:r>
              <a:rPr lang="sl-SI" sz="3500" b="1" baseline="30000" dirty="0"/>
              <a:t>1</a:t>
            </a:r>
            <a:endParaRPr lang="sl-SI" sz="3500" dirty="0"/>
          </a:p>
          <a:p>
            <a:pPr algn="ctr"/>
            <a:r>
              <a:rPr lang="sl-SI" sz="3500" baseline="30000" dirty="0"/>
              <a:t>1</a:t>
            </a:r>
            <a:r>
              <a:rPr lang="sl-SI" sz="3500" dirty="0"/>
              <a:t> KGZS – Zavod NM, Služba za varstvo rastlin, Šmihelska c. 14, 8000 Novo mesto</a:t>
            </a:r>
          </a:p>
          <a:p>
            <a:pPr algn="ctr"/>
            <a:r>
              <a:rPr lang="sl-SI" sz="3500" baseline="30000" dirty="0"/>
              <a:t>2</a:t>
            </a:r>
            <a:r>
              <a:rPr lang="sl-SI" sz="3500" dirty="0"/>
              <a:t> Pongrac 83, 3302 Griže</a:t>
            </a:r>
          </a:p>
        </p:txBody>
      </p:sp>
      <p:pic>
        <p:nvPicPr>
          <p:cNvPr id="8" name="Slika 7" descr="\\Krpan\Users\Peterlina\Desktop\posvet_2012\IMG_229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60" y="37799684"/>
            <a:ext cx="5760640" cy="4011300"/>
          </a:xfrm>
          <a:prstGeom prst="rect">
            <a:avLst/>
          </a:prstGeom>
          <a:noFill/>
          <a:ln>
            <a:noFill/>
          </a:ln>
        </p:spPr>
      </p:pic>
      <p:pic>
        <p:nvPicPr>
          <p:cNvPr id="11" name="Slika 10" descr="\\Krpan\Users\Peterlina\Desktop\posvet_2012\IMG_0728.JPG"/>
          <p:cNvPicPr/>
          <p:nvPr/>
        </p:nvPicPr>
        <p:blipFill rotWithShape="1">
          <a:blip r:embed="rId3" cstate="print">
            <a:extLst>
              <a:ext uri="{28A0092B-C50C-407E-A947-70E740481C1C}">
                <a14:useLocalDpi xmlns:a14="http://schemas.microsoft.com/office/drawing/2010/main" val="0"/>
              </a:ext>
            </a:extLst>
          </a:blip>
          <a:srcRect l="26575" r="3836" b="28377"/>
          <a:stretch/>
        </p:blipFill>
        <p:spPr bwMode="auto">
          <a:xfrm>
            <a:off x="7574026" y="37817975"/>
            <a:ext cx="5601167" cy="4135464"/>
          </a:xfrm>
          <a:prstGeom prst="rect">
            <a:avLst/>
          </a:prstGeom>
          <a:noFill/>
          <a:ln>
            <a:noFill/>
          </a:ln>
          <a:extLst>
            <a:ext uri="{53640926-AAD7-44D8-BBD7-CCE9431645EC}">
              <a14:shadowObscured xmlns:a14="http://schemas.microsoft.com/office/drawing/2010/main"/>
            </a:ext>
          </a:extLst>
        </p:spPr>
      </p:pic>
      <p:pic>
        <p:nvPicPr>
          <p:cNvPr id="14" name="Slika 13" descr="\\Krpan\Users\Peterlina\Desktop\posvet_2012\IMG_325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97591" y="37804498"/>
            <a:ext cx="6582113" cy="4130674"/>
          </a:xfrm>
          <a:prstGeom prst="rect">
            <a:avLst/>
          </a:prstGeom>
          <a:noFill/>
          <a:ln>
            <a:noFill/>
          </a:ln>
        </p:spPr>
      </p:pic>
      <p:pic>
        <p:nvPicPr>
          <p:cNvPr id="16" name="Slika 15" descr="\\Krpan\Users\Peterlina\Desktop\posvet_2012\IMG_360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873" y="12763091"/>
            <a:ext cx="8270484" cy="4785837"/>
          </a:xfrm>
          <a:prstGeom prst="rect">
            <a:avLst/>
          </a:prstGeom>
          <a:noFill/>
          <a:ln>
            <a:noFill/>
          </a:ln>
        </p:spPr>
      </p:pic>
      <p:pic>
        <p:nvPicPr>
          <p:cNvPr id="18" name="Slika 17" descr="\\Krpan\Users\Peterlina\Desktop\posvet_2012\IMG_359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829" y="12785083"/>
            <a:ext cx="7068066" cy="4785837"/>
          </a:xfrm>
          <a:prstGeom prst="rect">
            <a:avLst/>
          </a:prstGeom>
          <a:noFill/>
          <a:ln>
            <a:noFill/>
          </a:ln>
        </p:spPr>
      </p:pic>
      <p:pic>
        <p:nvPicPr>
          <p:cNvPr id="20" name="Slika 19" descr="\\Krpan\Users\peterlina\My Documents\SLIKE\slike_2012\kruzni hrošč\IMG_359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55036" y="37804500"/>
            <a:ext cx="5230699" cy="4135464"/>
          </a:xfrm>
          <a:prstGeom prst="rect">
            <a:avLst/>
          </a:prstGeom>
          <a:noFill/>
          <a:ln>
            <a:noFill/>
          </a:ln>
        </p:spPr>
      </p:pic>
      <p:pic>
        <p:nvPicPr>
          <p:cNvPr id="24" name="Slika 23" descr="\\Krpan\Users\Peterlina\Desktop\posvet_2012\DSCN7737.jpg"/>
          <p:cNvPicPr/>
          <p:nvPr/>
        </p:nvPicPr>
        <p:blipFill>
          <a:blip r:embed="rId8">
            <a:extLst>
              <a:ext uri="{28A0092B-C50C-407E-A947-70E740481C1C}">
                <a14:useLocalDpi xmlns:a14="http://schemas.microsoft.com/office/drawing/2010/main" val="0"/>
              </a:ext>
            </a:extLst>
          </a:blip>
          <a:srcRect/>
          <a:stretch>
            <a:fillRect/>
          </a:stretch>
        </p:blipFill>
        <p:spPr bwMode="auto">
          <a:xfrm>
            <a:off x="26906221" y="37804498"/>
            <a:ext cx="4824536" cy="4130676"/>
          </a:xfrm>
          <a:prstGeom prst="rect">
            <a:avLst/>
          </a:prstGeom>
          <a:noFill/>
          <a:ln>
            <a:noFill/>
          </a:ln>
        </p:spPr>
      </p:pic>
      <p:graphicFrame>
        <p:nvGraphicFramePr>
          <p:cNvPr id="1029" name="Tabela 1028"/>
          <p:cNvGraphicFramePr>
            <a:graphicFrameLocks noGrp="1"/>
          </p:cNvGraphicFramePr>
          <p:nvPr>
            <p:extLst>
              <p:ext uri="{D42A27DB-BD31-4B8C-83A1-F6EECF244321}">
                <p14:modId xmlns:p14="http://schemas.microsoft.com/office/powerpoint/2010/main" val="4249967215"/>
              </p:ext>
            </p:extLst>
          </p:nvPr>
        </p:nvGraphicFramePr>
        <p:xfrm>
          <a:off x="1181873" y="20666596"/>
          <a:ext cx="13435976" cy="9674352"/>
        </p:xfrm>
        <a:graphic>
          <a:graphicData uri="http://schemas.openxmlformats.org/drawingml/2006/table">
            <a:tbl>
              <a:tblPr firstRow="1" firstCol="1" bandRow="1"/>
              <a:tblGrid>
                <a:gridCol w="2940069"/>
                <a:gridCol w="2503019"/>
                <a:gridCol w="1644166"/>
                <a:gridCol w="2096582"/>
                <a:gridCol w="2700961"/>
                <a:gridCol w="1551179"/>
              </a:tblGrid>
              <a:tr h="737195">
                <a:tc rowSpan="2">
                  <a:txBody>
                    <a:bodyPr/>
                    <a:lstStyle/>
                    <a:p>
                      <a:pPr algn="ctr">
                        <a:lnSpc>
                          <a:spcPct val="115000"/>
                        </a:lnSpc>
                        <a:spcAft>
                          <a:spcPts val="0"/>
                        </a:spcAft>
                      </a:pPr>
                      <a:r>
                        <a:rPr lang="sl-SI" sz="2400" dirty="0">
                          <a:effectLst/>
                          <a:latin typeface="Times New Roman"/>
                          <a:ea typeface="Calibri"/>
                          <a:cs typeface="Times New Roman"/>
                        </a:rPr>
                        <a:t>OBČINA</a:t>
                      </a:r>
                      <a:endParaRPr lang="sl-SI" sz="2400" dirty="0">
                        <a:effectLst/>
                        <a:latin typeface="Calibri"/>
                        <a:ea typeface="Calibri"/>
                        <a:cs typeface="Times New Roman"/>
                      </a:endParaRPr>
                    </a:p>
                  </a:txBody>
                  <a:tcPr marL="68580" marR="6858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sl-SI" sz="2400" dirty="0">
                          <a:effectLst/>
                          <a:latin typeface="Times New Roman"/>
                          <a:ea typeface="Calibri"/>
                          <a:cs typeface="Times New Roman"/>
                        </a:rPr>
                        <a:t>Podatki o površinah koruze (ar) </a:t>
                      </a:r>
                      <a:endParaRPr lang="sl-SI" sz="2400" dirty="0" smtClean="0">
                        <a:effectLst/>
                        <a:latin typeface="Times New Roman"/>
                        <a:ea typeface="Calibri"/>
                        <a:cs typeface="Times New Roman"/>
                      </a:endParaRPr>
                    </a:p>
                    <a:p>
                      <a:pPr algn="ctr">
                        <a:lnSpc>
                          <a:spcPct val="115000"/>
                        </a:lnSpc>
                        <a:spcAft>
                          <a:spcPts val="0"/>
                        </a:spcAft>
                      </a:pPr>
                      <a:r>
                        <a:rPr lang="sl-SI" sz="2400" dirty="0" smtClean="0">
                          <a:effectLst/>
                          <a:latin typeface="Times New Roman"/>
                          <a:ea typeface="Calibri"/>
                          <a:cs typeface="Times New Roman"/>
                        </a:rPr>
                        <a:t>(</a:t>
                      </a:r>
                      <a:r>
                        <a:rPr lang="sl-SI" sz="2400" dirty="0">
                          <a:effectLst/>
                          <a:latin typeface="Times New Roman"/>
                          <a:ea typeface="Calibri"/>
                          <a:cs typeface="Times New Roman"/>
                        </a:rPr>
                        <a:t>zbirne vloge </a:t>
                      </a:r>
                      <a:r>
                        <a:rPr lang="sl-SI" sz="2400" dirty="0" smtClean="0">
                          <a:effectLst/>
                          <a:latin typeface="Times New Roman"/>
                          <a:ea typeface="Calibri"/>
                          <a:cs typeface="Times New Roman"/>
                        </a:rPr>
                        <a:t> leto </a:t>
                      </a:r>
                      <a:r>
                        <a:rPr lang="sl-SI" sz="2400" dirty="0">
                          <a:effectLst/>
                          <a:latin typeface="Times New Roman"/>
                          <a:ea typeface="Calibri"/>
                          <a:cs typeface="Times New Roman"/>
                        </a:rPr>
                        <a:t>2012)</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9050" cap="flat" cmpd="dbl" algn="ctr">
                      <a:solidFill>
                        <a:srgbClr val="000000"/>
                      </a:solidFill>
                      <a:prstDash val="solid"/>
                      <a:round/>
                      <a:headEnd type="none" w="med" len="med"/>
                      <a:tailEnd type="none" w="med" len="med"/>
                    </a:lnT>
                    <a:lnB>
                      <a:noFill/>
                    </a:lnB>
                  </a:tcPr>
                </a:tc>
                <a:tc hMerge="1">
                  <a:txBody>
                    <a:bodyPr/>
                    <a:lstStyle/>
                    <a:p>
                      <a:endParaRPr lang="sl-SI"/>
                    </a:p>
                  </a:txBody>
                  <a:tcPr/>
                </a:tc>
                <a:tc gridSpan="3">
                  <a:txBody>
                    <a:bodyPr/>
                    <a:lstStyle/>
                    <a:p>
                      <a:pPr algn="ctr">
                        <a:lnSpc>
                          <a:spcPct val="115000"/>
                        </a:lnSpc>
                        <a:spcAft>
                          <a:spcPts val="0"/>
                        </a:spcAft>
                      </a:pPr>
                      <a:r>
                        <a:rPr lang="sl-SI" sz="2400" dirty="0">
                          <a:effectLst/>
                          <a:latin typeface="Times New Roman"/>
                          <a:ea typeface="Calibri"/>
                          <a:cs typeface="Times New Roman"/>
                        </a:rPr>
                        <a:t>Napad strun v posevku koruza v letu 2012 (ar)</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hMerge="1">
                  <a:txBody>
                    <a:bodyPr/>
                    <a:lstStyle/>
                    <a:p>
                      <a:endParaRPr lang="sl-SI"/>
                    </a:p>
                  </a:txBody>
                  <a:tcPr/>
                </a:tc>
                <a:tc hMerge="1">
                  <a:txBody>
                    <a:bodyPr/>
                    <a:lstStyle/>
                    <a:p>
                      <a:endParaRPr lang="sl-SI"/>
                    </a:p>
                  </a:txBody>
                  <a:tcPr/>
                </a:tc>
              </a:tr>
              <a:tr h="368597">
                <a:tc vMerge="1">
                  <a:txBody>
                    <a:bodyPr/>
                    <a:lstStyle/>
                    <a:p>
                      <a:endParaRPr lang="sl-SI"/>
                    </a:p>
                  </a:txBody>
                  <a:tcPr/>
                </a:tc>
                <a:tc>
                  <a:txBody>
                    <a:bodyPr/>
                    <a:lstStyle/>
                    <a:p>
                      <a:pPr algn="ctr">
                        <a:lnSpc>
                          <a:spcPct val="115000"/>
                        </a:lnSpc>
                        <a:spcAft>
                          <a:spcPts val="0"/>
                        </a:spcAft>
                      </a:pPr>
                      <a:r>
                        <a:rPr lang="sl-SI" sz="2400" dirty="0">
                          <a:effectLst/>
                          <a:latin typeface="Times New Roman"/>
                          <a:ea typeface="Calibri"/>
                          <a:cs typeface="Times New Roman"/>
                        </a:rPr>
                        <a:t>zrnje</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silažo</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do 30 %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30 – 70 %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nad 70 %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Brežice</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208.626</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3.163</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80.000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45.000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15.000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Črnomelj</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53.897</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1.3099</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sl-SI" sz="2400" dirty="0">
                          <a:effectLst/>
                          <a:latin typeface="Times New Roman"/>
                          <a:ea typeface="Calibri"/>
                          <a:cs typeface="Times New Roman"/>
                        </a:rPr>
                        <a:t>30.000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Semič</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4.504</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50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l-SI"/>
                    </a:p>
                  </a:txBody>
                  <a:tcPr/>
                </a:tc>
                <a:tc vMerge="1">
                  <a:txBody>
                    <a:bodyPr/>
                    <a:lstStyle/>
                    <a:p>
                      <a:endParaRPr lang="sl-SI"/>
                    </a:p>
                  </a:txBody>
                  <a:tcPr/>
                </a:tc>
                <a:tc vMerge="1">
                  <a:txBody>
                    <a:bodyPr/>
                    <a:lstStyle/>
                    <a:p>
                      <a:endParaRPr lang="sl-SI"/>
                    </a:p>
                  </a:txBody>
                  <a:tcPr/>
                </a:tc>
              </a:tr>
              <a:tr h="368597">
                <a:tc>
                  <a:txBody>
                    <a:bodyPr/>
                    <a:lstStyle/>
                    <a:p>
                      <a:pPr algn="ctr">
                        <a:lnSpc>
                          <a:spcPct val="115000"/>
                        </a:lnSpc>
                        <a:spcAft>
                          <a:spcPts val="0"/>
                        </a:spcAft>
                      </a:pPr>
                      <a:r>
                        <a:rPr lang="sl-SI" sz="2400" dirty="0">
                          <a:effectLst/>
                          <a:latin typeface="Times New Roman"/>
                          <a:ea typeface="Calibri"/>
                          <a:cs typeface="Times New Roman"/>
                        </a:rPr>
                        <a:t>Kostanjevica na Krki</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3.453</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474</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sl-SI" sz="2400" dirty="0">
                          <a:effectLst/>
                          <a:latin typeface="Times New Roman"/>
                          <a:ea typeface="Calibri"/>
                          <a:cs typeface="Times New Roman"/>
                        </a:rPr>
                        <a:t>10.000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Krško</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87.078</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17.495</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l-SI"/>
                    </a:p>
                  </a:txBody>
                  <a:tcPr/>
                </a:tc>
                <a:tc vMerge="1">
                  <a:txBody>
                    <a:bodyPr/>
                    <a:lstStyle/>
                    <a:p>
                      <a:endParaRPr lang="sl-SI"/>
                    </a:p>
                  </a:txBody>
                  <a:tcPr/>
                </a:tc>
                <a:tc vMerge="1">
                  <a:txBody>
                    <a:bodyPr/>
                    <a:lstStyle/>
                    <a:p>
                      <a:endParaRPr lang="sl-SI"/>
                    </a:p>
                  </a:txBody>
                  <a:tcPr/>
                </a:tc>
              </a:tr>
              <a:tr h="368597">
                <a:tc>
                  <a:txBody>
                    <a:bodyPr/>
                    <a:lstStyle/>
                    <a:p>
                      <a:pPr algn="ctr">
                        <a:lnSpc>
                          <a:spcPct val="115000"/>
                        </a:lnSpc>
                        <a:spcAft>
                          <a:spcPts val="0"/>
                        </a:spcAft>
                      </a:pPr>
                      <a:r>
                        <a:rPr lang="sl-SI" sz="2400" dirty="0">
                          <a:effectLst/>
                          <a:latin typeface="Times New Roman"/>
                          <a:ea typeface="Calibri"/>
                          <a:cs typeface="Times New Roman"/>
                        </a:rPr>
                        <a:t>Metlika</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31.697</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1.834</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3.000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Mirna peč</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3.256</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28.966</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6.000</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Novo mesto</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31.110</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47.052</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14.000</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Sevnica</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17.504</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29.421</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30.000</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Dolenjske toplice</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3.922</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4.841</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sl-SI" sz="2400" dirty="0">
                          <a:effectLst/>
                          <a:latin typeface="Times New Roman"/>
                          <a:ea typeface="Calibri"/>
                          <a:cs typeface="Times New Roman"/>
                        </a:rPr>
                        <a:t>500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Straža</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1.375</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2.224</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l-SI"/>
                    </a:p>
                  </a:txBody>
                  <a:tcPr/>
                </a:tc>
                <a:tc vMerge="1">
                  <a:txBody>
                    <a:bodyPr/>
                    <a:lstStyle/>
                    <a:p>
                      <a:endParaRPr lang="sl-SI"/>
                    </a:p>
                  </a:txBody>
                  <a:tcPr/>
                </a:tc>
                <a:tc vMerge="1">
                  <a:txBody>
                    <a:bodyPr/>
                    <a:lstStyle/>
                    <a:p>
                      <a:endParaRPr lang="sl-SI"/>
                    </a:p>
                  </a:txBody>
                  <a:tcPr/>
                </a:tc>
              </a:tr>
              <a:tr h="368597">
                <a:tc>
                  <a:txBody>
                    <a:bodyPr/>
                    <a:lstStyle/>
                    <a:p>
                      <a:pPr algn="ctr">
                        <a:lnSpc>
                          <a:spcPct val="115000"/>
                        </a:lnSpc>
                        <a:spcAft>
                          <a:spcPts val="0"/>
                        </a:spcAft>
                      </a:pPr>
                      <a:r>
                        <a:rPr lang="sl-SI" sz="2400" dirty="0">
                          <a:effectLst/>
                          <a:latin typeface="Times New Roman"/>
                          <a:ea typeface="Calibri"/>
                          <a:cs typeface="Times New Roman"/>
                        </a:rPr>
                        <a:t>Žužemberk</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1.976</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6.965</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l-SI"/>
                    </a:p>
                  </a:txBody>
                  <a:tcPr/>
                </a:tc>
                <a:tc vMerge="1">
                  <a:txBody>
                    <a:bodyPr/>
                    <a:lstStyle/>
                    <a:p>
                      <a:endParaRPr lang="sl-SI"/>
                    </a:p>
                  </a:txBody>
                  <a:tcPr/>
                </a:tc>
                <a:tc vMerge="1">
                  <a:txBody>
                    <a:bodyPr/>
                    <a:lstStyle/>
                    <a:p>
                      <a:endParaRPr lang="sl-SI"/>
                    </a:p>
                  </a:txBody>
                  <a:tcPr/>
                </a:tc>
              </a:tr>
              <a:tr h="368597">
                <a:tc>
                  <a:txBody>
                    <a:bodyPr/>
                    <a:lstStyle/>
                    <a:p>
                      <a:pPr algn="ctr">
                        <a:lnSpc>
                          <a:spcPct val="115000"/>
                        </a:lnSpc>
                        <a:spcAft>
                          <a:spcPts val="0"/>
                        </a:spcAft>
                      </a:pPr>
                      <a:r>
                        <a:rPr lang="sl-SI" sz="2400" dirty="0">
                          <a:effectLst/>
                          <a:latin typeface="Times New Roman"/>
                          <a:ea typeface="Calibri"/>
                          <a:cs typeface="Times New Roman"/>
                        </a:rPr>
                        <a:t>Šentjernej</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33.885</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32.407</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12.000</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dirty="0">
                          <a:effectLst/>
                          <a:latin typeface="Times New Roman"/>
                          <a:ea typeface="Calibri"/>
                          <a:cs typeface="Times New Roman"/>
                        </a:rPr>
                        <a:t>Škocjan</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22.988</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13.899</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4.800</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a:effectLst/>
                          <a:latin typeface="Times New Roman"/>
                          <a:ea typeface="Calibri"/>
                          <a:cs typeface="Times New Roman"/>
                        </a:rPr>
                        <a:t>Šmarješke toplice</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5.112</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2.080</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1.800</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a:effectLst/>
                          <a:latin typeface="Times New Roman"/>
                          <a:ea typeface="Calibri"/>
                          <a:cs typeface="Times New Roman"/>
                        </a:rPr>
                        <a:t>Trebnje</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7.772</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87563</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sl-SI" sz="2400" dirty="0">
                          <a:effectLst/>
                          <a:latin typeface="Times New Roman"/>
                          <a:ea typeface="Calibri"/>
                          <a:cs typeface="Times New Roman"/>
                        </a:rPr>
                        <a:t>20.000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97">
                <a:tc>
                  <a:txBody>
                    <a:bodyPr/>
                    <a:lstStyle/>
                    <a:p>
                      <a:pPr algn="ctr">
                        <a:lnSpc>
                          <a:spcPct val="115000"/>
                        </a:lnSpc>
                        <a:spcAft>
                          <a:spcPts val="0"/>
                        </a:spcAft>
                      </a:pPr>
                      <a:r>
                        <a:rPr lang="sl-SI" sz="2400">
                          <a:effectLst/>
                          <a:latin typeface="Times New Roman"/>
                          <a:ea typeface="Calibri"/>
                          <a:cs typeface="Times New Roman"/>
                        </a:rPr>
                        <a:t>Mokronog – Trebelno</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422</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5808</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l-SI"/>
                    </a:p>
                  </a:txBody>
                  <a:tcPr/>
                </a:tc>
                <a:tc vMerge="1">
                  <a:txBody>
                    <a:bodyPr/>
                    <a:lstStyle/>
                    <a:p>
                      <a:endParaRPr lang="sl-SI"/>
                    </a:p>
                  </a:txBody>
                  <a:tcPr/>
                </a:tc>
                <a:tc vMerge="1">
                  <a:txBody>
                    <a:bodyPr/>
                    <a:lstStyle/>
                    <a:p>
                      <a:endParaRPr lang="sl-SI"/>
                    </a:p>
                  </a:txBody>
                  <a:tcPr/>
                </a:tc>
              </a:tr>
              <a:tr h="368597">
                <a:tc>
                  <a:txBody>
                    <a:bodyPr/>
                    <a:lstStyle/>
                    <a:p>
                      <a:pPr algn="ctr">
                        <a:lnSpc>
                          <a:spcPct val="115000"/>
                        </a:lnSpc>
                        <a:spcAft>
                          <a:spcPts val="0"/>
                        </a:spcAft>
                      </a:pPr>
                      <a:r>
                        <a:rPr lang="sl-SI" sz="2400">
                          <a:effectLst/>
                          <a:latin typeface="Times New Roman"/>
                          <a:ea typeface="Calibri"/>
                          <a:cs typeface="Times New Roman"/>
                        </a:rPr>
                        <a:t>Mirna</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788</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6.375</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l-SI"/>
                    </a:p>
                  </a:txBody>
                  <a:tcPr/>
                </a:tc>
                <a:tc vMerge="1">
                  <a:txBody>
                    <a:bodyPr/>
                    <a:lstStyle/>
                    <a:p>
                      <a:endParaRPr lang="sl-SI"/>
                    </a:p>
                  </a:txBody>
                  <a:tcPr/>
                </a:tc>
                <a:tc vMerge="1">
                  <a:txBody>
                    <a:bodyPr/>
                    <a:lstStyle/>
                    <a:p>
                      <a:endParaRPr lang="sl-SI"/>
                    </a:p>
                  </a:txBody>
                  <a:tcPr/>
                </a:tc>
              </a:tr>
              <a:tr h="368597">
                <a:tc>
                  <a:txBody>
                    <a:bodyPr/>
                    <a:lstStyle/>
                    <a:p>
                      <a:pPr algn="ctr">
                        <a:lnSpc>
                          <a:spcPct val="115000"/>
                        </a:lnSpc>
                        <a:spcAft>
                          <a:spcPts val="0"/>
                        </a:spcAft>
                      </a:pPr>
                      <a:r>
                        <a:rPr lang="sl-SI" sz="2400">
                          <a:effectLst/>
                          <a:latin typeface="Times New Roman"/>
                          <a:ea typeface="Calibri"/>
                          <a:cs typeface="Times New Roman"/>
                        </a:rPr>
                        <a:t>Šentrupert</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3.307</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14.357</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l-SI"/>
                    </a:p>
                  </a:txBody>
                  <a:tcPr/>
                </a:tc>
                <a:tc vMerge="1">
                  <a:txBody>
                    <a:bodyPr/>
                    <a:lstStyle/>
                    <a:p>
                      <a:endParaRPr lang="sl-SI"/>
                    </a:p>
                  </a:txBody>
                  <a:tcPr/>
                </a:tc>
                <a:tc vMerge="1">
                  <a:txBody>
                    <a:bodyPr/>
                    <a:lstStyle/>
                    <a:p>
                      <a:endParaRPr lang="sl-SI"/>
                    </a:p>
                  </a:txBody>
                  <a:tcPr/>
                </a:tc>
              </a:tr>
              <a:tr h="368597">
                <a:tc>
                  <a:txBody>
                    <a:bodyPr/>
                    <a:lstStyle/>
                    <a:p>
                      <a:pPr algn="ctr">
                        <a:lnSpc>
                          <a:spcPct val="115000"/>
                        </a:lnSpc>
                        <a:spcAft>
                          <a:spcPts val="0"/>
                        </a:spcAft>
                      </a:pPr>
                      <a:r>
                        <a:rPr lang="sl-SI" sz="2400">
                          <a:effectLst/>
                          <a:latin typeface="Times New Roman"/>
                          <a:ea typeface="Calibri"/>
                          <a:cs typeface="Times New Roman"/>
                        </a:rPr>
                        <a:t>KGZ NOVO MESTO</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sl-SI" sz="2400">
                          <a:effectLst/>
                          <a:latin typeface="Times New Roman"/>
                          <a:ea typeface="Calibri"/>
                          <a:cs typeface="Times New Roman"/>
                        </a:rPr>
                        <a:t>840.745</a:t>
                      </a:r>
                      <a:endParaRPr lang="sl-SI" sz="240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sl-SI"/>
                    </a:p>
                  </a:txBody>
                  <a:tcPr/>
                </a:tc>
                <a:tc gridSpan="3">
                  <a:txBody>
                    <a:bodyPr/>
                    <a:lstStyle/>
                    <a:p>
                      <a:pPr algn="ctr">
                        <a:lnSpc>
                          <a:spcPct val="115000"/>
                        </a:lnSpc>
                        <a:spcAft>
                          <a:spcPts val="0"/>
                        </a:spcAft>
                      </a:pPr>
                      <a:r>
                        <a:rPr lang="sl-SI" sz="2400" dirty="0">
                          <a:effectLst/>
                          <a:latin typeface="Times New Roman"/>
                          <a:ea typeface="Calibri"/>
                          <a:cs typeface="Times New Roman"/>
                        </a:rPr>
                        <a:t>253.000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ash"/>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r>
            </a:tbl>
          </a:graphicData>
        </a:graphic>
      </p:graphicFrame>
      <p:sp>
        <p:nvSpPr>
          <p:cNvPr id="1030" name="PoljeZBesedilom 1029"/>
          <p:cNvSpPr txBox="1"/>
          <p:nvPr/>
        </p:nvSpPr>
        <p:spPr>
          <a:xfrm>
            <a:off x="1080345" y="7201100"/>
            <a:ext cx="14639550" cy="2677656"/>
          </a:xfrm>
          <a:prstGeom prst="rect">
            <a:avLst/>
          </a:prstGeom>
          <a:noFill/>
        </p:spPr>
        <p:txBody>
          <a:bodyPr wrap="square" rtlCol="0">
            <a:spAutoFit/>
          </a:bodyPr>
          <a:lstStyle/>
          <a:p>
            <a:pPr algn="just"/>
            <a:r>
              <a:rPr lang="sl-SI" sz="2800" b="1" dirty="0"/>
              <a:t>UVOD</a:t>
            </a:r>
          </a:p>
          <a:p>
            <a:pPr algn="just"/>
            <a:r>
              <a:rPr lang="sl-SI" sz="2800" dirty="0"/>
              <a:t>Koruzni hrošč izvira iz Srednje Amerike in ga uvrščamo med najbolj nevarne škodljivce koruze. Odrasli hrošči se najprej hranijo s cvetnim prahom in sivko, nato z zrnjem in koruznimi laski. Velikost populacije in širjenje koruznega hrošča v posameznem letu sta v največji meri odvisna od okoljskih dejavnikov, med katerimi je poleg vremenskih razmer v ospredju intenzivnost pridelave koruze oziroma njena pogostost v kolobarju (Modic in sod., 2009). </a:t>
            </a:r>
          </a:p>
        </p:txBody>
      </p:sp>
      <p:sp>
        <p:nvSpPr>
          <p:cNvPr id="1031" name="PoljeZBesedilom 1030"/>
          <p:cNvSpPr txBox="1"/>
          <p:nvPr/>
        </p:nvSpPr>
        <p:spPr>
          <a:xfrm>
            <a:off x="1047272" y="30732039"/>
            <a:ext cx="6441002" cy="6555641"/>
          </a:xfrm>
          <a:prstGeom prst="rect">
            <a:avLst/>
          </a:prstGeom>
          <a:noFill/>
        </p:spPr>
        <p:txBody>
          <a:bodyPr wrap="square" rtlCol="0">
            <a:spAutoFit/>
          </a:bodyPr>
          <a:lstStyle/>
          <a:p>
            <a:pPr algn="just"/>
            <a:r>
              <a:rPr lang="sl-SI" sz="2800" b="1" dirty="0"/>
              <a:t>SKLEPI</a:t>
            </a:r>
          </a:p>
          <a:p>
            <a:pPr algn="just"/>
            <a:r>
              <a:rPr lang="sl-SI" sz="2800" dirty="0"/>
              <a:t>Zabeležili smo letna naraščanja generacij koruznega hrošča. Na območju JV Slovenije smo do sedaj škodo zabeležili samo enkrat</a:t>
            </a:r>
            <a:r>
              <a:rPr lang="sl-SI" sz="2800" dirty="0" smtClean="0"/>
              <a:t>.</a:t>
            </a:r>
            <a:r>
              <a:rPr lang="sl-SI" sz="2800" dirty="0"/>
              <a:t> Da bi se izognili težavam s koruznim hroščem v posevkih koruze, je zelo pomembna vzpostavitev </a:t>
            </a:r>
            <a:r>
              <a:rPr lang="sl-SI" sz="2800" dirty="0" smtClean="0"/>
              <a:t>kolobarja. Zaradi </a:t>
            </a:r>
            <a:r>
              <a:rPr lang="sl-SI" sz="2800" dirty="0"/>
              <a:t>uporabe </a:t>
            </a:r>
            <a:r>
              <a:rPr lang="sl-SI" sz="2800" dirty="0" err="1"/>
              <a:t>n</a:t>
            </a:r>
            <a:r>
              <a:rPr lang="sl-SI" sz="2800" dirty="0" err="1" smtClean="0"/>
              <a:t>etretiranega</a:t>
            </a:r>
            <a:r>
              <a:rPr lang="sl-SI" sz="2800" dirty="0" smtClean="0"/>
              <a:t> </a:t>
            </a:r>
            <a:r>
              <a:rPr lang="sl-SI" sz="2800" dirty="0"/>
              <a:t>semena se je začela pojavljati gospodarska škoda na posevkih koruze tudi iz strani drugih talnih škodljivih vrst, kot so strune, bramorji, sovke. Na njihovo pojavnost vplivajo tudi klimatske spremembe. Na območju JV Slovenije je bila v letu 2012 škoda, ki so jo povzročile strune ocenjena na 20 do 30%. </a:t>
            </a:r>
          </a:p>
        </p:txBody>
      </p:sp>
      <p:sp>
        <p:nvSpPr>
          <p:cNvPr id="1032" name="PoljeZBesedilom 1031"/>
          <p:cNvSpPr txBox="1"/>
          <p:nvPr/>
        </p:nvSpPr>
        <p:spPr>
          <a:xfrm>
            <a:off x="1080345" y="9882329"/>
            <a:ext cx="14639550" cy="2677656"/>
          </a:xfrm>
          <a:prstGeom prst="rect">
            <a:avLst/>
          </a:prstGeom>
          <a:noFill/>
        </p:spPr>
        <p:txBody>
          <a:bodyPr wrap="square" rtlCol="0">
            <a:spAutoFit/>
          </a:bodyPr>
          <a:lstStyle/>
          <a:p>
            <a:pPr algn="just"/>
            <a:r>
              <a:rPr lang="sl-SI" sz="2800" b="1" dirty="0"/>
              <a:t>MATERIAL IN METODE</a:t>
            </a:r>
          </a:p>
          <a:p>
            <a:pPr algn="just"/>
            <a:r>
              <a:rPr lang="sl-SI" sz="2800" dirty="0"/>
              <a:t>Prisotnost odraslih osebkov koruznega hrošča na njivah ter določanje številčnosti populacije smo ugotavljali s pomočjo feromonskih vab na različnih lokacijah. Spremljanja smo izvajali od začetka junija do konca septembra. Vsako lokacijo smo pregledovali enkrat tedensko in ulov tudi zabeležili. </a:t>
            </a:r>
          </a:p>
          <a:p>
            <a:pPr algn="just"/>
            <a:r>
              <a:rPr lang="sl-SI" sz="2800" dirty="0"/>
              <a:t>Podatke o površinah zasajenih z koruzo smo črpali iz </a:t>
            </a:r>
            <a:r>
              <a:rPr lang="sl-SI" sz="2800" dirty="0" err="1"/>
              <a:t>subvencijskih</a:t>
            </a:r>
            <a:r>
              <a:rPr lang="sl-SI" sz="2800" dirty="0"/>
              <a:t> vlog za leto 2012, in jim dodali še oceno napada strun, ki je bila narejena glede na prijavo kmetov iz JV Slovenije.</a:t>
            </a:r>
          </a:p>
        </p:txBody>
      </p:sp>
      <p:sp>
        <p:nvSpPr>
          <p:cNvPr id="1033" name="PoljeZBesedilom 1032"/>
          <p:cNvSpPr txBox="1"/>
          <p:nvPr/>
        </p:nvSpPr>
        <p:spPr>
          <a:xfrm>
            <a:off x="16604343" y="7434424"/>
            <a:ext cx="14661260" cy="2246769"/>
          </a:xfrm>
          <a:prstGeom prst="rect">
            <a:avLst/>
          </a:prstGeom>
          <a:noFill/>
        </p:spPr>
        <p:txBody>
          <a:bodyPr wrap="square" rtlCol="0">
            <a:spAutoFit/>
          </a:bodyPr>
          <a:lstStyle/>
          <a:p>
            <a:pPr algn="just"/>
            <a:r>
              <a:rPr lang="sl-SI" sz="2800" b="1" dirty="0"/>
              <a:t>REZULTATI IN RAZPRAVA</a:t>
            </a:r>
          </a:p>
          <a:p>
            <a:pPr algn="just"/>
            <a:r>
              <a:rPr lang="sl-SI" sz="2800" dirty="0"/>
              <a:t>Z grafikoni prikazujemo ulove koruznega hrošča za dve različni lokaciji na območju JV Slovenije. Na podlagi dosedanjih spremljanj smo ugotovili, da se populacija koruznega hrošča z leti povečuje, tudi zaradi vpliva lokacije posevka in samega kolobarja. </a:t>
            </a:r>
            <a:endParaRPr lang="sl-SI" sz="2800" dirty="0" smtClean="0"/>
          </a:p>
          <a:p>
            <a:endParaRPr lang="sl-SI" sz="2800" dirty="0"/>
          </a:p>
        </p:txBody>
      </p:sp>
      <p:sp>
        <p:nvSpPr>
          <p:cNvPr id="1035" name="Pravokotnik 1034"/>
          <p:cNvSpPr/>
          <p:nvPr/>
        </p:nvSpPr>
        <p:spPr>
          <a:xfrm>
            <a:off x="16604343" y="9687338"/>
            <a:ext cx="3301178" cy="10864513"/>
          </a:xfrm>
          <a:prstGeom prst="rect">
            <a:avLst/>
          </a:prstGeom>
        </p:spPr>
        <p:txBody>
          <a:bodyPr wrap="square">
            <a:spAutoFit/>
          </a:bodyPr>
          <a:lstStyle/>
          <a:p>
            <a:pPr lvl="0" algn="just"/>
            <a:r>
              <a:rPr lang="sl-SI" sz="2800" dirty="0">
                <a:solidFill>
                  <a:prstClr val="black"/>
                </a:solidFill>
              </a:rPr>
              <a:t>V Straži spremljamo ulove koruznega hrošča na istem GERK-u od leta 2009. Med leti se je nadzorovana točka premikala na razdalji nekaj metrov. Gre za veliko površino koruze. Iz grafikonov je razvidno da na območjih, kjer je več kot 50 % obdelovalnih površin pod koruzo in kjer hkrati poteka pridelava koruze v glavnem v monokulturi, obstaja večja možnost za razširitev in </a:t>
            </a:r>
            <a:r>
              <a:rPr lang="sl-SI" sz="2800" dirty="0" err="1">
                <a:solidFill>
                  <a:prstClr val="black"/>
                </a:solidFill>
              </a:rPr>
              <a:t>prerazmnožitev</a:t>
            </a:r>
            <a:r>
              <a:rPr lang="sl-SI" sz="2800" dirty="0">
                <a:solidFill>
                  <a:prstClr val="black"/>
                </a:solidFill>
              </a:rPr>
              <a:t> koruznega hrošča v krajšem časovnem obdobju. </a:t>
            </a:r>
          </a:p>
        </p:txBody>
      </p:sp>
      <p:sp>
        <p:nvSpPr>
          <p:cNvPr id="1036" name="PoljeZBesedilom 1035"/>
          <p:cNvSpPr txBox="1"/>
          <p:nvPr/>
        </p:nvSpPr>
        <p:spPr>
          <a:xfrm>
            <a:off x="20561236" y="22069176"/>
            <a:ext cx="10728278" cy="1384995"/>
          </a:xfrm>
          <a:prstGeom prst="rect">
            <a:avLst/>
          </a:prstGeom>
          <a:noFill/>
        </p:spPr>
        <p:txBody>
          <a:bodyPr wrap="square" rtlCol="0">
            <a:spAutoFit/>
          </a:bodyPr>
          <a:lstStyle/>
          <a:p>
            <a:r>
              <a:rPr lang="sl-SI" sz="2800" dirty="0"/>
              <a:t>Na parceli, ki jo obdaja trajni travnik se izvaja dve letni kolobar.. Iz grafikona je razvidno da populacija koruznega hrošča z leti počasi narašča. </a:t>
            </a:r>
          </a:p>
        </p:txBody>
      </p:sp>
      <p:pic>
        <p:nvPicPr>
          <p:cNvPr id="1041" name="Picture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00739" y="9378029"/>
            <a:ext cx="11160000"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25990" y="23846149"/>
            <a:ext cx="10440000"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43" name="Tabela 1042"/>
          <p:cNvGraphicFramePr>
            <a:graphicFrameLocks noGrp="1"/>
          </p:cNvGraphicFramePr>
          <p:nvPr>
            <p:extLst>
              <p:ext uri="{D42A27DB-BD31-4B8C-83A1-F6EECF244321}">
                <p14:modId xmlns:p14="http://schemas.microsoft.com/office/powerpoint/2010/main" val="3430792989"/>
              </p:ext>
            </p:extLst>
          </p:nvPr>
        </p:nvGraphicFramePr>
        <p:xfrm>
          <a:off x="20010275" y="31867184"/>
          <a:ext cx="11173556" cy="3924098"/>
        </p:xfrm>
        <a:graphic>
          <a:graphicData uri="http://schemas.openxmlformats.org/drawingml/2006/table">
            <a:tbl>
              <a:tblPr firstRow="1" firstCol="1" bandRow="1"/>
              <a:tblGrid>
                <a:gridCol w="1880382"/>
                <a:gridCol w="1135698"/>
                <a:gridCol w="2259962"/>
                <a:gridCol w="1484454"/>
                <a:gridCol w="2952328"/>
                <a:gridCol w="1460732"/>
              </a:tblGrid>
              <a:tr h="520058">
                <a:tc rowSpan="2">
                  <a:txBody>
                    <a:bodyPr/>
                    <a:lstStyle/>
                    <a:p>
                      <a:pPr algn="ctr">
                        <a:lnSpc>
                          <a:spcPct val="115000"/>
                        </a:lnSpc>
                        <a:spcAft>
                          <a:spcPts val="0"/>
                        </a:spcAft>
                      </a:pPr>
                      <a:r>
                        <a:rPr lang="sl-SI" sz="2400" dirty="0">
                          <a:effectLst/>
                          <a:latin typeface="Times New Roman"/>
                          <a:ea typeface="Calibri"/>
                          <a:cs typeface="Times New Roman"/>
                        </a:rPr>
                        <a:t>LOKACIJA/LETO</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sl-SI" sz="2400" dirty="0">
                          <a:effectLst/>
                          <a:latin typeface="Times New Roman"/>
                          <a:ea typeface="Calibri"/>
                          <a:cs typeface="Times New Roman"/>
                        </a:rPr>
                        <a:t>METLIKA</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r>
              <a:tr h="808787">
                <a:tc vMerge="1">
                  <a:txBody>
                    <a:bodyPr/>
                    <a:lstStyle/>
                    <a:p>
                      <a:endParaRPr lang="sl-SI"/>
                    </a:p>
                  </a:txBody>
                  <a:tcPr/>
                </a:tc>
                <a:tc>
                  <a:txBody>
                    <a:bodyPr/>
                    <a:lstStyle/>
                    <a:p>
                      <a:pPr algn="ctr">
                        <a:lnSpc>
                          <a:spcPct val="115000"/>
                        </a:lnSpc>
                        <a:spcAft>
                          <a:spcPts val="0"/>
                        </a:spcAft>
                      </a:pPr>
                      <a:r>
                        <a:rPr lang="sl-SI" sz="2400" dirty="0">
                          <a:effectLst/>
                          <a:latin typeface="Times New Roman"/>
                          <a:ea typeface="Calibri"/>
                          <a:cs typeface="Times New Roman"/>
                        </a:rPr>
                        <a:t>kolobar</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izvor semena</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err="1">
                          <a:effectLst/>
                          <a:latin typeface="Times New Roman"/>
                          <a:ea typeface="Calibri"/>
                          <a:cs typeface="Times New Roman"/>
                        </a:rPr>
                        <a:t>tretiranje</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ulov koruznega hrošča</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strune</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0058">
                <a:tc>
                  <a:txBody>
                    <a:bodyPr/>
                    <a:lstStyle/>
                    <a:p>
                      <a:pPr algn="ctr">
                        <a:lnSpc>
                          <a:spcPct val="115000"/>
                        </a:lnSpc>
                        <a:spcAft>
                          <a:spcPts val="0"/>
                        </a:spcAft>
                      </a:pPr>
                      <a:r>
                        <a:rPr lang="sl-SI" sz="2400" dirty="0">
                          <a:effectLst/>
                          <a:latin typeface="Times New Roman"/>
                          <a:ea typeface="Calibri"/>
                          <a:cs typeface="Times New Roman"/>
                        </a:rPr>
                        <a:t>2009</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oves</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889">
                <a:tc>
                  <a:txBody>
                    <a:bodyPr/>
                    <a:lstStyle/>
                    <a:p>
                      <a:pPr algn="ctr">
                        <a:lnSpc>
                          <a:spcPct val="115000"/>
                        </a:lnSpc>
                        <a:spcAft>
                          <a:spcPts val="0"/>
                        </a:spcAft>
                      </a:pPr>
                      <a:r>
                        <a:rPr lang="sl-SI" sz="2400">
                          <a:effectLst/>
                          <a:latin typeface="Times New Roman"/>
                          <a:ea typeface="Calibri"/>
                          <a:cs typeface="Times New Roman"/>
                        </a:rPr>
                        <a:t>2010</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koruza</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kupljeno seme</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seme</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15</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58">
                <a:tc>
                  <a:txBody>
                    <a:bodyPr/>
                    <a:lstStyle/>
                    <a:p>
                      <a:pPr algn="ctr">
                        <a:lnSpc>
                          <a:spcPct val="115000"/>
                        </a:lnSpc>
                        <a:spcAft>
                          <a:spcPts val="0"/>
                        </a:spcAft>
                      </a:pPr>
                      <a:r>
                        <a:rPr lang="sl-SI" sz="2400">
                          <a:effectLst/>
                          <a:latin typeface="Times New Roman"/>
                          <a:ea typeface="Calibri"/>
                          <a:cs typeface="Times New Roman"/>
                        </a:rPr>
                        <a:t>2011</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rž</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318">
                <a:tc>
                  <a:txBody>
                    <a:bodyPr/>
                    <a:lstStyle/>
                    <a:p>
                      <a:pPr algn="ctr">
                        <a:lnSpc>
                          <a:spcPct val="115000"/>
                        </a:lnSpc>
                        <a:spcAft>
                          <a:spcPts val="0"/>
                        </a:spcAft>
                      </a:pPr>
                      <a:r>
                        <a:rPr lang="sl-SI" sz="2400" dirty="0">
                          <a:effectLst/>
                          <a:latin typeface="Times New Roman"/>
                          <a:ea typeface="Calibri"/>
                          <a:cs typeface="Times New Roman"/>
                        </a:rPr>
                        <a:t>2012</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koruza</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kupljeno seme</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50</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enoten posevek</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1046" name="Tabela 1045"/>
          <p:cNvGraphicFramePr>
            <a:graphicFrameLocks noGrp="1"/>
          </p:cNvGraphicFramePr>
          <p:nvPr>
            <p:extLst>
              <p:ext uri="{D42A27DB-BD31-4B8C-83A1-F6EECF244321}">
                <p14:modId xmlns:p14="http://schemas.microsoft.com/office/powerpoint/2010/main" val="1877255520"/>
              </p:ext>
            </p:extLst>
          </p:nvPr>
        </p:nvGraphicFramePr>
        <p:xfrm>
          <a:off x="20069689" y="17197778"/>
          <a:ext cx="10950465" cy="4380289"/>
        </p:xfrm>
        <a:graphic>
          <a:graphicData uri="http://schemas.openxmlformats.org/drawingml/2006/table">
            <a:tbl>
              <a:tblPr firstRow="1" firstCol="1" bandRow="1"/>
              <a:tblGrid>
                <a:gridCol w="1748960"/>
                <a:gridCol w="1135698"/>
                <a:gridCol w="2232248"/>
                <a:gridCol w="1440160"/>
                <a:gridCol w="2952328"/>
                <a:gridCol w="1441071"/>
              </a:tblGrid>
              <a:tr h="646029">
                <a:tc rowSpan="2">
                  <a:txBody>
                    <a:bodyPr/>
                    <a:lstStyle/>
                    <a:p>
                      <a:pPr algn="ctr">
                        <a:lnSpc>
                          <a:spcPct val="115000"/>
                        </a:lnSpc>
                        <a:spcAft>
                          <a:spcPts val="0"/>
                        </a:spcAft>
                      </a:pPr>
                      <a:r>
                        <a:rPr lang="sl-SI" sz="2400" dirty="0">
                          <a:effectLst/>
                          <a:latin typeface="Times New Roman"/>
                          <a:ea typeface="Calibri"/>
                          <a:cs typeface="Times New Roman"/>
                        </a:rPr>
                        <a:t>LOKACIJA/</a:t>
                      </a:r>
                      <a:endParaRPr lang="sl-SI" sz="2400" dirty="0">
                        <a:effectLst/>
                        <a:latin typeface="Calibri"/>
                        <a:ea typeface="Calibri"/>
                        <a:cs typeface="Times New Roman"/>
                      </a:endParaRPr>
                    </a:p>
                    <a:p>
                      <a:pPr algn="ctr">
                        <a:lnSpc>
                          <a:spcPct val="115000"/>
                        </a:lnSpc>
                        <a:spcAft>
                          <a:spcPts val="0"/>
                        </a:spcAft>
                      </a:pPr>
                      <a:r>
                        <a:rPr lang="sl-SI" sz="2400" dirty="0">
                          <a:effectLst/>
                          <a:latin typeface="Times New Roman"/>
                          <a:ea typeface="Calibri"/>
                          <a:cs typeface="Times New Roman"/>
                        </a:rPr>
                        <a:t>LETO</a:t>
                      </a:r>
                      <a:endParaRPr lang="sl-SI" sz="240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5">
                  <a:txBody>
                    <a:bodyPr/>
                    <a:lstStyle/>
                    <a:p>
                      <a:pPr algn="ctr">
                        <a:lnSpc>
                          <a:spcPct val="115000"/>
                        </a:lnSpc>
                        <a:spcAft>
                          <a:spcPts val="0"/>
                        </a:spcAft>
                      </a:pPr>
                      <a:r>
                        <a:rPr lang="sl-SI" sz="2400" dirty="0">
                          <a:effectLst/>
                          <a:latin typeface="Times New Roman"/>
                          <a:ea typeface="Calibri"/>
                          <a:cs typeface="Times New Roman"/>
                        </a:rPr>
                        <a:t>STRAŽA</a:t>
                      </a:r>
                      <a:endParaRPr lang="sl-SI" sz="240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9050" cap="flat" cmpd="dbl"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r>
              <a:tr h="861560">
                <a:tc vMerge="1">
                  <a:txBody>
                    <a:bodyPr/>
                    <a:lstStyle/>
                    <a:p>
                      <a:endParaRPr lang="sl-SI"/>
                    </a:p>
                  </a:txBody>
                  <a:tcPr/>
                </a:tc>
                <a:tc>
                  <a:txBody>
                    <a:bodyPr/>
                    <a:lstStyle/>
                    <a:p>
                      <a:pPr algn="ctr">
                        <a:lnSpc>
                          <a:spcPct val="115000"/>
                        </a:lnSpc>
                        <a:spcAft>
                          <a:spcPts val="0"/>
                        </a:spcAft>
                      </a:pPr>
                      <a:r>
                        <a:rPr lang="sl-SI" sz="2400" dirty="0">
                          <a:effectLst/>
                          <a:latin typeface="Times New Roman"/>
                          <a:ea typeface="Calibri"/>
                          <a:cs typeface="Times New Roman"/>
                        </a:rPr>
                        <a:t>kolobar</a:t>
                      </a:r>
                      <a:endParaRPr lang="sl-SI" sz="240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izvor semena</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err="1">
                          <a:effectLst/>
                          <a:latin typeface="Times New Roman"/>
                          <a:ea typeface="Calibri"/>
                          <a:cs typeface="Times New Roman"/>
                        </a:rPr>
                        <a:t>tretiranje</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ulov koruznega hrošča</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strune</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46029">
                <a:tc>
                  <a:txBody>
                    <a:bodyPr/>
                    <a:lstStyle/>
                    <a:p>
                      <a:pPr algn="ctr">
                        <a:lnSpc>
                          <a:spcPct val="115000"/>
                        </a:lnSpc>
                        <a:spcAft>
                          <a:spcPts val="0"/>
                        </a:spcAft>
                      </a:pPr>
                      <a:r>
                        <a:rPr lang="sl-SI" sz="2400">
                          <a:effectLst/>
                          <a:latin typeface="Times New Roman"/>
                          <a:ea typeface="Calibri"/>
                          <a:cs typeface="Times New Roman"/>
                        </a:rPr>
                        <a:t>2009</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koruza</a:t>
                      </a:r>
                      <a:endParaRPr lang="sl-SI" sz="2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kupljeno seme</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seme</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98</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029">
                <a:tc>
                  <a:txBody>
                    <a:bodyPr/>
                    <a:lstStyle/>
                    <a:p>
                      <a:pPr algn="ctr">
                        <a:lnSpc>
                          <a:spcPct val="115000"/>
                        </a:lnSpc>
                        <a:spcAft>
                          <a:spcPts val="0"/>
                        </a:spcAft>
                      </a:pPr>
                      <a:r>
                        <a:rPr lang="sl-SI" sz="2400" dirty="0">
                          <a:effectLst/>
                          <a:latin typeface="Times New Roman"/>
                          <a:ea typeface="Calibri"/>
                          <a:cs typeface="Times New Roman"/>
                        </a:rPr>
                        <a:t>2010</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koruza</a:t>
                      </a:r>
                      <a:endParaRPr lang="sl-SI" sz="2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kupljeno seme</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seme</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98</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 </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029">
                <a:tc>
                  <a:txBody>
                    <a:bodyPr/>
                    <a:lstStyle/>
                    <a:p>
                      <a:pPr algn="ctr">
                        <a:lnSpc>
                          <a:spcPct val="115000"/>
                        </a:lnSpc>
                        <a:spcAft>
                          <a:spcPts val="0"/>
                        </a:spcAft>
                      </a:pPr>
                      <a:r>
                        <a:rPr lang="sl-SI" sz="2400">
                          <a:effectLst/>
                          <a:latin typeface="Times New Roman"/>
                          <a:ea typeface="Calibri"/>
                          <a:cs typeface="Times New Roman"/>
                        </a:rPr>
                        <a:t>2011</a:t>
                      </a:r>
                      <a:endParaRPr lang="sl-SI" sz="240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koruza</a:t>
                      </a:r>
                      <a:endParaRPr lang="sl-SI" sz="2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kupljeno seme</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seme</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316</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 </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613">
                <a:tc>
                  <a:txBody>
                    <a:bodyPr/>
                    <a:lstStyle/>
                    <a:p>
                      <a:pPr algn="ctr">
                        <a:lnSpc>
                          <a:spcPct val="115000"/>
                        </a:lnSpc>
                        <a:spcAft>
                          <a:spcPts val="0"/>
                        </a:spcAft>
                      </a:pPr>
                      <a:r>
                        <a:rPr lang="sl-SI" sz="2400" dirty="0">
                          <a:effectLst/>
                          <a:latin typeface="Times New Roman"/>
                          <a:ea typeface="Calibri"/>
                          <a:cs typeface="Times New Roman"/>
                        </a:rPr>
                        <a:t>2012</a:t>
                      </a:r>
                      <a:endParaRPr lang="sl-SI" sz="2400" dirty="0">
                        <a:effectLst/>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koruza</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kupljeno seme</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a:effectLst/>
                          <a:latin typeface="Times New Roman"/>
                          <a:ea typeface="Calibri"/>
                          <a:cs typeface="Times New Roman"/>
                        </a:rPr>
                        <a:t>ob setvi</a:t>
                      </a:r>
                      <a:endParaRPr lang="sl-SI" sz="240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178</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2400" dirty="0">
                          <a:effectLst/>
                          <a:latin typeface="Times New Roman"/>
                          <a:ea typeface="Calibri"/>
                          <a:cs typeface="Times New Roman"/>
                        </a:rPr>
                        <a:t>enoten posevek</a:t>
                      </a:r>
                      <a:endParaRPr lang="sl-SI" sz="2400" dirty="0">
                        <a:effectLst/>
                        <a:latin typeface="Calibri"/>
                        <a:ea typeface="Calibri"/>
                        <a:cs typeface="Times New Roman"/>
                      </a:endParaRPr>
                    </a:p>
                  </a:txBody>
                  <a:tcPr marL="68580" marR="6858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1047" name="PoljeZBesedilom 1046"/>
          <p:cNvSpPr txBox="1"/>
          <p:nvPr/>
        </p:nvSpPr>
        <p:spPr>
          <a:xfrm>
            <a:off x="1047272" y="18002928"/>
            <a:ext cx="14672623" cy="1384995"/>
          </a:xfrm>
          <a:prstGeom prst="rect">
            <a:avLst/>
          </a:prstGeom>
          <a:noFill/>
        </p:spPr>
        <p:txBody>
          <a:bodyPr wrap="square" rtlCol="0">
            <a:spAutoFit/>
          </a:bodyPr>
          <a:lstStyle/>
          <a:p>
            <a:pPr algn="just"/>
            <a:r>
              <a:rPr lang="sl-SI" sz="2800" dirty="0"/>
              <a:t>V zadnjem letu smo opazili tudi druge poškodbe iz strani ostalih talnih škodljivci, ki veljajo za pomembne povzročitelje redkega sklopa koruze. Naredili smo okvirno oceno škode, ki so jo povzročile strune v posevku koruze na območju JV Slovenije. </a:t>
            </a:r>
          </a:p>
        </p:txBody>
      </p:sp>
      <p:pic>
        <p:nvPicPr>
          <p:cNvPr id="57" name="Slika 56" descr="\\Krpan\Users\Peterlina\Desktop\posvet_2012\P1010072.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3663" y="31532941"/>
            <a:ext cx="5184000" cy="3924000"/>
          </a:xfrm>
          <a:prstGeom prst="rect">
            <a:avLst/>
          </a:prstGeom>
          <a:noFill/>
          <a:ln>
            <a:noFill/>
          </a:ln>
        </p:spPr>
      </p:pic>
      <p:pic>
        <p:nvPicPr>
          <p:cNvPr id="1049" name="Picture 8" descr="\\Krpan\Users\Peterlina\Desktop\posvet_2012\IMG_031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11520" y="21892411"/>
            <a:ext cx="5339905" cy="8452019"/>
          </a:xfrm>
          <a:prstGeom prst="rect">
            <a:avLst/>
          </a:prstGeom>
          <a:noFill/>
          <a:extLst>
            <a:ext uri="{909E8E84-426E-40DD-AFC4-6F175D3DCCD1}">
              <a14:hiddenFill xmlns:a14="http://schemas.microsoft.com/office/drawing/2010/main">
                <a:solidFill>
                  <a:srgbClr val="FFFFFF"/>
                </a:solidFill>
              </a14:hiddenFill>
            </a:ext>
          </a:extLst>
        </p:spPr>
      </p:pic>
      <p:sp>
        <p:nvSpPr>
          <p:cNvPr id="1050" name="PoljeZBesedilom 1049"/>
          <p:cNvSpPr txBox="1"/>
          <p:nvPr/>
        </p:nvSpPr>
        <p:spPr>
          <a:xfrm>
            <a:off x="1101109" y="17570920"/>
            <a:ext cx="9705450" cy="400110"/>
          </a:xfrm>
          <a:prstGeom prst="rect">
            <a:avLst/>
          </a:prstGeom>
          <a:noFill/>
        </p:spPr>
        <p:txBody>
          <a:bodyPr wrap="square" rtlCol="0">
            <a:spAutoFit/>
          </a:bodyPr>
          <a:lstStyle/>
          <a:p>
            <a:r>
              <a:rPr lang="sl-SI" sz="2000" dirty="0" smtClean="0"/>
              <a:t>Slika </a:t>
            </a:r>
            <a:r>
              <a:rPr lang="sl-SI" sz="2000" dirty="0" smtClean="0"/>
              <a:t>1 </a:t>
            </a:r>
            <a:r>
              <a:rPr lang="sl-SI" sz="2000" dirty="0" smtClean="0"/>
              <a:t>in </a:t>
            </a:r>
            <a:r>
              <a:rPr lang="sl-SI" sz="2000" dirty="0" smtClean="0"/>
              <a:t>2: </a:t>
            </a:r>
            <a:r>
              <a:rPr lang="sl-SI" sz="2000" dirty="0" smtClean="0"/>
              <a:t>Feromonska </a:t>
            </a:r>
            <a:r>
              <a:rPr lang="sl-SI" sz="2000" dirty="0"/>
              <a:t>vaba na eni od opazovalnih lokacij v letu 2012.</a:t>
            </a:r>
          </a:p>
        </p:txBody>
      </p:sp>
      <p:sp>
        <p:nvSpPr>
          <p:cNvPr id="1052" name="Pravokotnik 1051"/>
          <p:cNvSpPr/>
          <p:nvPr/>
        </p:nvSpPr>
        <p:spPr>
          <a:xfrm>
            <a:off x="20104362" y="15858029"/>
            <a:ext cx="9989890" cy="400110"/>
          </a:xfrm>
          <a:prstGeom prst="rect">
            <a:avLst/>
          </a:prstGeom>
        </p:spPr>
        <p:txBody>
          <a:bodyPr wrap="square">
            <a:spAutoFit/>
          </a:bodyPr>
          <a:lstStyle/>
          <a:p>
            <a:r>
              <a:rPr lang="sl-SI" sz="2000" dirty="0"/>
              <a:t>Slika </a:t>
            </a:r>
            <a:r>
              <a:rPr lang="sl-SI" sz="2000" dirty="0" smtClean="0"/>
              <a:t>3: </a:t>
            </a:r>
            <a:r>
              <a:rPr lang="sl-SI" sz="2000" dirty="0"/>
              <a:t>Ulovi koruznega hrošča na feromonsko vabo za lokacijo Straža v letih od 2009 – </a:t>
            </a:r>
            <a:r>
              <a:rPr lang="sl-SI" sz="2000" dirty="0" smtClean="0"/>
              <a:t>2012</a:t>
            </a:r>
            <a:r>
              <a:rPr lang="sl-SI" sz="2000" dirty="0"/>
              <a:t>.</a:t>
            </a:r>
          </a:p>
        </p:txBody>
      </p:sp>
      <p:sp>
        <p:nvSpPr>
          <p:cNvPr id="1054" name="PoljeZBesedilom 1053"/>
          <p:cNvSpPr txBox="1"/>
          <p:nvPr/>
        </p:nvSpPr>
        <p:spPr>
          <a:xfrm>
            <a:off x="20446784" y="30331929"/>
            <a:ext cx="10333331" cy="400110"/>
          </a:xfrm>
          <a:prstGeom prst="rect">
            <a:avLst/>
          </a:prstGeom>
          <a:noFill/>
        </p:spPr>
        <p:txBody>
          <a:bodyPr wrap="square" rtlCol="0">
            <a:spAutoFit/>
          </a:bodyPr>
          <a:lstStyle/>
          <a:p>
            <a:r>
              <a:rPr lang="sl-SI" sz="2000" dirty="0"/>
              <a:t>Slika </a:t>
            </a:r>
            <a:r>
              <a:rPr lang="sl-SI" sz="2000" dirty="0" smtClean="0"/>
              <a:t>4: </a:t>
            </a:r>
            <a:r>
              <a:rPr lang="sl-SI" sz="2000" dirty="0"/>
              <a:t>Ulovi koruznega hrošča na feromonsko vabo za lokacijo Metlika za leti 2010 in 2012.</a:t>
            </a:r>
          </a:p>
        </p:txBody>
      </p:sp>
      <p:sp>
        <p:nvSpPr>
          <p:cNvPr id="1055" name="PoljeZBesedilom 1054"/>
          <p:cNvSpPr txBox="1"/>
          <p:nvPr/>
        </p:nvSpPr>
        <p:spPr>
          <a:xfrm>
            <a:off x="20056899" y="16778164"/>
            <a:ext cx="7889748" cy="400110"/>
          </a:xfrm>
          <a:prstGeom prst="rect">
            <a:avLst/>
          </a:prstGeom>
          <a:noFill/>
        </p:spPr>
        <p:txBody>
          <a:bodyPr wrap="square" rtlCol="0">
            <a:spAutoFit/>
          </a:bodyPr>
          <a:lstStyle/>
          <a:p>
            <a:r>
              <a:rPr lang="sl-SI" sz="2000" dirty="0"/>
              <a:t>Preglednica 1: Prikaz kolobarja za lokacijo Straža za obdobje od 2009-2012. </a:t>
            </a:r>
          </a:p>
        </p:txBody>
      </p:sp>
      <p:sp>
        <p:nvSpPr>
          <p:cNvPr id="32" name="PoljeZBesedilom 31"/>
          <p:cNvSpPr txBox="1"/>
          <p:nvPr/>
        </p:nvSpPr>
        <p:spPr>
          <a:xfrm>
            <a:off x="20032828" y="31395627"/>
            <a:ext cx="11161241" cy="400110"/>
          </a:xfrm>
          <a:prstGeom prst="rect">
            <a:avLst/>
          </a:prstGeom>
          <a:noFill/>
        </p:spPr>
        <p:txBody>
          <a:bodyPr wrap="square" rtlCol="0">
            <a:spAutoFit/>
          </a:bodyPr>
          <a:lstStyle/>
          <a:p>
            <a:r>
              <a:rPr lang="sl-SI" sz="2000" dirty="0"/>
              <a:t>Preglednica 2: Prikaz kolobarja za lokacijo Metlika za leti 2010 in 2012. </a:t>
            </a:r>
          </a:p>
        </p:txBody>
      </p:sp>
      <p:sp>
        <p:nvSpPr>
          <p:cNvPr id="33" name="PoljeZBesedilom 32"/>
          <p:cNvSpPr txBox="1"/>
          <p:nvPr/>
        </p:nvSpPr>
        <p:spPr>
          <a:xfrm>
            <a:off x="1121847" y="19741866"/>
            <a:ext cx="12732854" cy="707886"/>
          </a:xfrm>
          <a:prstGeom prst="rect">
            <a:avLst/>
          </a:prstGeom>
          <a:noFill/>
        </p:spPr>
        <p:txBody>
          <a:bodyPr wrap="square" rtlCol="0">
            <a:spAutoFit/>
          </a:bodyPr>
          <a:lstStyle/>
          <a:p>
            <a:r>
              <a:rPr lang="sl-SI" sz="2000" dirty="0"/>
              <a:t>Preglednica 3: Površine koruze za zrnje in silažo v JV Sloveniji v letu 2012, ter ocena napada strun v % za posamezno občino. </a:t>
            </a:r>
          </a:p>
        </p:txBody>
      </p:sp>
      <p:sp>
        <p:nvSpPr>
          <p:cNvPr id="35" name="PoljeZBesedilom 34"/>
          <p:cNvSpPr txBox="1"/>
          <p:nvPr/>
        </p:nvSpPr>
        <p:spPr>
          <a:xfrm>
            <a:off x="1080346" y="41953439"/>
            <a:ext cx="9895672" cy="707886"/>
          </a:xfrm>
          <a:prstGeom prst="rect">
            <a:avLst/>
          </a:prstGeom>
          <a:noFill/>
        </p:spPr>
        <p:txBody>
          <a:bodyPr wrap="square" rtlCol="0">
            <a:spAutoFit/>
          </a:bodyPr>
          <a:lstStyle/>
          <a:p>
            <a:r>
              <a:rPr lang="sl-SI" sz="2000" dirty="0"/>
              <a:t>Slika </a:t>
            </a:r>
            <a:r>
              <a:rPr lang="sl-SI" sz="2000" dirty="0" smtClean="0"/>
              <a:t>8: </a:t>
            </a:r>
            <a:r>
              <a:rPr lang="sl-SI" sz="2000" dirty="0"/>
              <a:t>Strune so naredile veliko škodo tudi v posevkih </a:t>
            </a:r>
            <a:endParaRPr lang="sl-SI" sz="2000" dirty="0" smtClean="0"/>
          </a:p>
          <a:p>
            <a:r>
              <a:rPr lang="sl-SI" sz="2000" dirty="0" smtClean="0"/>
              <a:t>vrtnin</a:t>
            </a:r>
            <a:r>
              <a:rPr lang="sl-SI" sz="2000" dirty="0"/>
              <a:t>, sosedna kultura je bila </a:t>
            </a:r>
            <a:r>
              <a:rPr lang="sl-SI" sz="2000" dirty="0" smtClean="0"/>
              <a:t>koruza.</a:t>
            </a:r>
            <a:endParaRPr lang="sl-SI" sz="2000" dirty="0"/>
          </a:p>
        </p:txBody>
      </p:sp>
      <p:sp>
        <p:nvSpPr>
          <p:cNvPr id="70" name="PoljeZBesedilom 69"/>
          <p:cNvSpPr txBox="1"/>
          <p:nvPr/>
        </p:nvSpPr>
        <p:spPr>
          <a:xfrm>
            <a:off x="7574026" y="42019570"/>
            <a:ext cx="5390839" cy="400110"/>
          </a:xfrm>
          <a:prstGeom prst="rect">
            <a:avLst/>
          </a:prstGeom>
          <a:noFill/>
        </p:spPr>
        <p:txBody>
          <a:bodyPr wrap="square" rtlCol="0">
            <a:spAutoFit/>
          </a:bodyPr>
          <a:lstStyle/>
          <a:p>
            <a:r>
              <a:rPr lang="sl-SI" sz="2000" dirty="0"/>
              <a:t>Slika </a:t>
            </a:r>
            <a:r>
              <a:rPr lang="sl-SI" sz="2000" dirty="0" smtClean="0"/>
              <a:t>9: </a:t>
            </a:r>
            <a:r>
              <a:rPr lang="sl-SI" sz="2000" dirty="0" smtClean="0"/>
              <a:t>Navadni bramor</a:t>
            </a:r>
            <a:r>
              <a:rPr lang="sl-SI" sz="2000" u="sng" dirty="0" smtClean="0"/>
              <a:t> </a:t>
            </a:r>
            <a:r>
              <a:rPr lang="sl-SI" sz="2000" dirty="0"/>
              <a:t>(</a:t>
            </a:r>
            <a:r>
              <a:rPr lang="sl-SI" sz="2000" i="1" dirty="0" err="1"/>
              <a:t>Gryllotalpa</a:t>
            </a:r>
            <a:r>
              <a:rPr lang="sl-SI" sz="2000" i="1" dirty="0"/>
              <a:t> </a:t>
            </a:r>
            <a:r>
              <a:rPr lang="sl-SI" sz="2000" i="1" dirty="0" err="1"/>
              <a:t>gryllotalpa</a:t>
            </a:r>
            <a:r>
              <a:rPr lang="sl-SI" sz="2000" i="1" dirty="0"/>
              <a:t>).</a:t>
            </a:r>
            <a:endParaRPr lang="sl-SI" sz="2000" dirty="0"/>
          </a:p>
        </p:txBody>
      </p:sp>
      <p:sp>
        <p:nvSpPr>
          <p:cNvPr id="36" name="PoljeZBesedilom 35"/>
          <p:cNvSpPr txBox="1"/>
          <p:nvPr/>
        </p:nvSpPr>
        <p:spPr>
          <a:xfrm>
            <a:off x="13775686" y="41939964"/>
            <a:ext cx="7968705" cy="707886"/>
          </a:xfrm>
          <a:prstGeom prst="rect">
            <a:avLst/>
          </a:prstGeom>
          <a:noFill/>
        </p:spPr>
        <p:txBody>
          <a:bodyPr wrap="square" rtlCol="0">
            <a:spAutoFit/>
          </a:bodyPr>
          <a:lstStyle/>
          <a:p>
            <a:r>
              <a:rPr lang="sl-SI" sz="2000" dirty="0"/>
              <a:t>Slika </a:t>
            </a:r>
            <a:r>
              <a:rPr lang="sl-SI" sz="2000" dirty="0" smtClean="0"/>
              <a:t>10: </a:t>
            </a:r>
            <a:r>
              <a:rPr lang="sl-SI" sz="2000" dirty="0"/>
              <a:t>Na koruzi smo v letu 2012 opazili poškodbe </a:t>
            </a:r>
            <a:r>
              <a:rPr lang="sl-SI" sz="2000" i="1" dirty="0" err="1"/>
              <a:t>Phyllotreta</a:t>
            </a:r>
            <a:r>
              <a:rPr lang="sl-SI" sz="2000" i="1" dirty="0"/>
              <a:t> </a:t>
            </a:r>
            <a:r>
              <a:rPr lang="sl-SI" sz="2000" dirty="0" err="1"/>
              <a:t>spp</a:t>
            </a:r>
            <a:r>
              <a:rPr lang="sl-SI" sz="2000" dirty="0"/>
              <a:t>, </a:t>
            </a:r>
            <a:endParaRPr lang="sl-SI" sz="2000" dirty="0" smtClean="0"/>
          </a:p>
          <a:p>
            <a:r>
              <a:rPr lang="sl-SI" sz="2000" dirty="0" smtClean="0"/>
              <a:t>katere </a:t>
            </a:r>
            <a:r>
              <a:rPr lang="sl-SI" sz="2000" dirty="0"/>
              <a:t>bi lahko zamenjali z poškodbami koruznega hrošča. </a:t>
            </a:r>
          </a:p>
        </p:txBody>
      </p:sp>
      <p:sp>
        <p:nvSpPr>
          <p:cNvPr id="37" name="PoljeZBesedilom 36"/>
          <p:cNvSpPr txBox="1"/>
          <p:nvPr/>
        </p:nvSpPr>
        <p:spPr>
          <a:xfrm>
            <a:off x="21055036" y="41953439"/>
            <a:ext cx="4847224" cy="707886"/>
          </a:xfrm>
          <a:prstGeom prst="rect">
            <a:avLst/>
          </a:prstGeom>
          <a:noFill/>
        </p:spPr>
        <p:txBody>
          <a:bodyPr wrap="none" rtlCol="0">
            <a:spAutoFit/>
          </a:bodyPr>
          <a:lstStyle/>
          <a:p>
            <a:r>
              <a:rPr lang="sl-SI" sz="2000" dirty="0"/>
              <a:t>Slika </a:t>
            </a:r>
            <a:r>
              <a:rPr lang="sl-SI" sz="2000" dirty="0" smtClean="0"/>
              <a:t>11: </a:t>
            </a:r>
            <a:r>
              <a:rPr lang="sl-SI" sz="2000" dirty="0"/>
              <a:t>Škoda na koruzi, ki so jo v letu 2012</a:t>
            </a:r>
            <a:r>
              <a:rPr lang="sl-SI" sz="2000" dirty="0" smtClean="0"/>
              <a:t>,</a:t>
            </a:r>
          </a:p>
          <a:p>
            <a:r>
              <a:rPr lang="sl-SI" sz="2000" dirty="0" smtClean="0"/>
              <a:t> </a:t>
            </a:r>
            <a:r>
              <a:rPr lang="sl-SI" sz="2000" dirty="0"/>
              <a:t>povzročile vrane (</a:t>
            </a:r>
            <a:r>
              <a:rPr lang="sl-SI" sz="2000" i="1" dirty="0" err="1"/>
              <a:t>Corvus</a:t>
            </a:r>
            <a:r>
              <a:rPr lang="sl-SI" sz="2000" i="1" dirty="0"/>
              <a:t> </a:t>
            </a:r>
            <a:r>
              <a:rPr lang="sl-SI" sz="2000" i="1" dirty="0" err="1"/>
              <a:t>corone</a:t>
            </a:r>
            <a:r>
              <a:rPr lang="sl-SI" sz="2000" i="1" dirty="0"/>
              <a:t> </a:t>
            </a:r>
            <a:r>
              <a:rPr lang="sl-SI" sz="2000" i="1" dirty="0" err="1"/>
              <a:t>cornix</a:t>
            </a:r>
            <a:r>
              <a:rPr lang="sl-SI" sz="2000" i="1" dirty="0"/>
              <a:t>)</a:t>
            </a:r>
            <a:r>
              <a:rPr lang="sl-SI" sz="2000" dirty="0"/>
              <a:t>. </a:t>
            </a:r>
          </a:p>
        </p:txBody>
      </p:sp>
      <p:sp>
        <p:nvSpPr>
          <p:cNvPr id="4" name="PoljeZBesedilom 3"/>
          <p:cNvSpPr txBox="1"/>
          <p:nvPr/>
        </p:nvSpPr>
        <p:spPr>
          <a:xfrm>
            <a:off x="26906221" y="42071351"/>
            <a:ext cx="4532523" cy="400110"/>
          </a:xfrm>
          <a:prstGeom prst="rect">
            <a:avLst/>
          </a:prstGeom>
          <a:noFill/>
        </p:spPr>
        <p:txBody>
          <a:bodyPr wrap="none" rtlCol="0">
            <a:spAutoFit/>
          </a:bodyPr>
          <a:lstStyle/>
          <a:p>
            <a:r>
              <a:rPr lang="sl-SI" sz="2000" dirty="0"/>
              <a:t>Slika </a:t>
            </a:r>
            <a:r>
              <a:rPr lang="sl-SI" sz="2000" dirty="0" smtClean="0"/>
              <a:t>12: </a:t>
            </a:r>
            <a:r>
              <a:rPr lang="sl-SI" sz="2000" dirty="0"/>
              <a:t>Žitni strgač (</a:t>
            </a:r>
            <a:r>
              <a:rPr lang="sl-SI" sz="2000" i="1" dirty="0" err="1"/>
              <a:t>Oulema</a:t>
            </a:r>
            <a:r>
              <a:rPr lang="sl-SI" sz="2000" i="1" dirty="0"/>
              <a:t> </a:t>
            </a:r>
            <a:r>
              <a:rPr lang="sl-SI" sz="2000" i="1" dirty="0" err="1"/>
              <a:t>melanopus</a:t>
            </a:r>
            <a:r>
              <a:rPr lang="sl-SI" sz="2000" i="1" dirty="0"/>
              <a:t>).</a:t>
            </a:r>
            <a:endParaRPr lang="sl-SI" sz="2000" dirty="0"/>
          </a:p>
        </p:txBody>
      </p:sp>
      <p:sp>
        <p:nvSpPr>
          <p:cNvPr id="5" name="PoljeZBesedilom 4"/>
          <p:cNvSpPr txBox="1"/>
          <p:nvPr/>
        </p:nvSpPr>
        <p:spPr>
          <a:xfrm>
            <a:off x="14911520" y="30531984"/>
            <a:ext cx="4853252" cy="400110"/>
          </a:xfrm>
          <a:prstGeom prst="rect">
            <a:avLst/>
          </a:prstGeom>
          <a:noFill/>
        </p:spPr>
        <p:txBody>
          <a:bodyPr wrap="none" rtlCol="0">
            <a:spAutoFit/>
          </a:bodyPr>
          <a:lstStyle/>
          <a:p>
            <a:r>
              <a:rPr lang="sl-SI" sz="2000" dirty="0"/>
              <a:t>Slika </a:t>
            </a:r>
            <a:r>
              <a:rPr lang="sl-SI" sz="2000" dirty="0"/>
              <a:t>5</a:t>
            </a:r>
            <a:r>
              <a:rPr lang="sl-SI" sz="2000" dirty="0" smtClean="0"/>
              <a:t>: </a:t>
            </a:r>
            <a:r>
              <a:rPr lang="sl-SI" sz="2000" dirty="0"/>
              <a:t>Polegla koruza zaradi obžrtih korenin.</a:t>
            </a:r>
          </a:p>
        </p:txBody>
      </p:sp>
      <p:sp>
        <p:nvSpPr>
          <p:cNvPr id="6" name="PoljeZBesedilom 5"/>
          <p:cNvSpPr txBox="1"/>
          <p:nvPr/>
        </p:nvSpPr>
        <p:spPr>
          <a:xfrm>
            <a:off x="7959138" y="35437339"/>
            <a:ext cx="5175284" cy="707886"/>
          </a:xfrm>
          <a:prstGeom prst="rect">
            <a:avLst/>
          </a:prstGeom>
          <a:noFill/>
        </p:spPr>
        <p:txBody>
          <a:bodyPr wrap="square" rtlCol="0">
            <a:spAutoFit/>
          </a:bodyPr>
          <a:lstStyle/>
          <a:p>
            <a:r>
              <a:rPr lang="sl-SI" sz="2000" dirty="0"/>
              <a:t>Slika </a:t>
            </a:r>
            <a:r>
              <a:rPr lang="sl-SI" sz="2000" dirty="0" smtClean="0"/>
              <a:t>6: </a:t>
            </a:r>
            <a:r>
              <a:rPr lang="sl-SI" sz="2000" dirty="0"/>
              <a:t>Razredčen sklop v koruzi</a:t>
            </a:r>
            <a:r>
              <a:rPr lang="sl-SI" sz="2000" dirty="0" smtClean="0"/>
              <a:t>,</a:t>
            </a:r>
          </a:p>
          <a:p>
            <a:r>
              <a:rPr lang="sl-SI" sz="2000" dirty="0" smtClean="0"/>
              <a:t> </a:t>
            </a:r>
            <a:r>
              <a:rPr lang="sl-SI" sz="2000" dirty="0"/>
              <a:t>ki so ga povzročile strune (</a:t>
            </a:r>
            <a:r>
              <a:rPr lang="sl-SI" sz="2000" i="1" dirty="0" err="1"/>
              <a:t>Elateridae</a:t>
            </a:r>
            <a:r>
              <a:rPr lang="sl-SI" sz="2000" i="1" dirty="0"/>
              <a:t>).</a:t>
            </a:r>
            <a:endParaRPr lang="sl-SI" sz="2000" dirty="0"/>
          </a:p>
        </p:txBody>
      </p:sp>
      <p:sp>
        <p:nvSpPr>
          <p:cNvPr id="39" name="PoljeZBesedilom 38"/>
          <p:cNvSpPr txBox="1"/>
          <p:nvPr/>
        </p:nvSpPr>
        <p:spPr>
          <a:xfrm>
            <a:off x="13988310" y="35641071"/>
            <a:ext cx="5175284" cy="400110"/>
          </a:xfrm>
          <a:prstGeom prst="rect">
            <a:avLst/>
          </a:prstGeom>
          <a:noFill/>
        </p:spPr>
        <p:txBody>
          <a:bodyPr wrap="square" rtlCol="0">
            <a:spAutoFit/>
          </a:bodyPr>
          <a:lstStyle/>
          <a:p>
            <a:r>
              <a:rPr lang="sl-SI" sz="2000" dirty="0"/>
              <a:t>Slika </a:t>
            </a:r>
            <a:r>
              <a:rPr lang="sl-SI" sz="2000" dirty="0" smtClean="0"/>
              <a:t>7: Gosenica iz skupine sovk (</a:t>
            </a:r>
            <a:r>
              <a:rPr lang="sl-SI" sz="2000" dirty="0" err="1" smtClean="0"/>
              <a:t>Noctuidae</a:t>
            </a:r>
            <a:r>
              <a:rPr lang="sl-SI" sz="2000" dirty="0" smtClean="0"/>
              <a:t>).</a:t>
            </a:r>
            <a:endParaRPr lang="sl-SI" sz="2000" dirty="0"/>
          </a:p>
        </p:txBody>
      </p:sp>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12343" y="31595682"/>
            <a:ext cx="5184000" cy="39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600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1121</Words>
  <Application>Microsoft Office PowerPoint</Application>
  <PresentationFormat>Po meri</PresentationFormat>
  <Paragraphs>203</Paragraphs>
  <Slides>1</Slides>
  <Notes>0</Notes>
  <HiddenSlides>0</HiddenSlides>
  <MMClips>0</MMClips>
  <ScaleCrop>false</ScaleCrop>
  <HeadingPairs>
    <vt:vector size="4" baseType="variant">
      <vt:variant>
        <vt:lpstr>Tema</vt:lpstr>
      </vt:variant>
      <vt:variant>
        <vt:i4>1</vt:i4>
      </vt:variant>
      <vt:variant>
        <vt:lpstr>Naslovi diapozitivov</vt:lpstr>
      </vt:variant>
      <vt:variant>
        <vt:i4>1</vt:i4>
      </vt:variant>
    </vt:vector>
  </HeadingPairs>
  <TitlesOfParts>
    <vt:vector size="2" baseType="lpstr">
      <vt:lpstr>Officeova tema</vt:lpstr>
      <vt:lpstr>VPLIV VARSTVENIH UKREPOV PROTI KORUZNEMU HROŠČU (Diabrotica virgifera virgifera LeConte) NA GRADACIJO STRUN (Elateridae) IN DRUGIH TALNIH ŠKODLJIVIH VRST V PRIDELAVI KORUZE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Adreja  Peterlin</dc:creator>
  <cp:lastModifiedBy>Adreja  Peterlin</cp:lastModifiedBy>
  <cp:revision>45</cp:revision>
  <cp:lastPrinted>2013-02-28T08:15:22Z</cp:lastPrinted>
  <dcterms:created xsi:type="dcterms:W3CDTF">2013-02-13T12:09:00Z</dcterms:created>
  <dcterms:modified xsi:type="dcterms:W3CDTF">2013-02-28T09:26:46Z</dcterms:modified>
</cp:coreProperties>
</file>